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2" r:id="rId7"/>
    <p:sldId id="268" r:id="rId8"/>
    <p:sldId id="265" r:id="rId9"/>
    <p:sldId id="272" r:id="rId10"/>
    <p:sldId id="269" r:id="rId11"/>
    <p:sldId id="302" r:id="rId12"/>
    <p:sldId id="307" r:id="rId13"/>
    <p:sldId id="270" r:id="rId14"/>
    <p:sldId id="261" r:id="rId15"/>
    <p:sldId id="266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B16461-649B-4D33-9A0B-3D2EB604D5EF}" v="54" dt="2025-09-08T13:00:42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059B04-29DB-87C3-52F6-3B6A27C1F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CA8D24C-6D37-77FD-4089-339085667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9A81EE-E67E-E981-223B-4429225E8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BA9B0FA-CBCB-5698-2597-3D53FD8AD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FE7F1C-0F7E-D72C-0F54-680F23444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907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14C5C5-5C43-7BC7-8F45-8EC81C9D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42FC0BE-08E7-82B2-6A67-0483D7E93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057B8E-5202-ECA5-19D3-DDE301F5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D11D6D-B62B-7FD5-841A-83A85B73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6277D8A-F7B9-E13B-BEF9-D5CE2AA7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88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103AAF4-7F8D-54AB-FAE9-AE8E54295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529D3C6-B9BF-CB33-C7FA-0EEE030BE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7105C2D-4738-C415-AF4B-432911B7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FCEDFB-85AB-E249-2B2B-DF2A16B2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657CA8-7BAD-6D29-CABD-911E047E3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530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1CD29E-3624-555A-CB98-73018BD4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AC5073-5678-4EBD-6E49-83BDD50DC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87F407-D7B4-AC75-8EBE-8BE8339A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528EA9-26C7-85D9-24DC-3D39C42E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F6C1DC-0D97-2393-001E-A3B48A97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808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0CFEE5-CADA-07CD-7DE2-599C8B96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61F3027-0507-6BB1-336B-23A5C98C5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45CF06-54BE-7DF3-BC8A-9672768D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8E0A1A3-6605-AA42-9686-85A2C0B4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6DF6C5-D1C1-CDCC-623F-2DB19709A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097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DBDB5E-F86E-9629-B33E-CD8A0875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6E405B-F6A0-20EA-753A-851A77C99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6403331-5797-AF74-A76A-6DF56A11D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D9DD74-FD4B-DD87-0A61-F748CC0AD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1665588-F2F0-3162-F6CC-D6CC4BE7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AFA8EEB-2873-A286-EE1D-5C233892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869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C67E4A-1C64-582C-9D35-49FCB2BD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C3FA17-569A-E298-BAB9-B9C024D62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1F9C1E4-ADA5-16E7-612B-21FBCC7AA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D13C454-6397-4660-FFD7-E34599F08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FF1BBC2-C918-93B4-267B-84E6A94CE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D336D64-5282-0449-2E6D-06989600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62BEF86-D187-540B-27E8-10A36DC9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2776E87-14E4-3CED-E8F3-007A050C8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117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8F85FE-39FD-71FB-9EE3-0EFA33630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9CBAAAF-1F34-2169-772F-988B489B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9D5FEC8-F9EF-B805-F0A5-11D8AD906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3C209E7-496F-851B-C1D4-A27DDA6A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354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2AD3CE1-73B2-E574-6CD7-332DD3B67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32D7336-D52E-A8C9-6BDD-905121DE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F278347-988C-AAC0-BEEE-3DDF4329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314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B7C2B3-3ED9-FC98-84B2-F13B17AB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4BB864-BCB5-D05C-9B1E-F3646BBB9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9549B4-7969-24ED-83A0-453F7A8E4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DF47E7E-2664-5BBF-5FC0-B5DDAC06A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BC0950C-999A-7FBE-A3C5-0AE54F2C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43F5AC8-6F49-12E2-8429-0016C69D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593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631905-0B4C-C49B-C230-CE9D7B65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8F6D86D-66CC-AC68-07CF-30FE061A8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6D599A4-900B-D1CB-B34A-4AF1DF42B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C072309-8F2D-9036-44AE-B316E243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15B41CA-177A-6145-CB1C-C36F8D69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9042458-8D69-0805-0399-65530793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202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9E34FE0-2150-98D3-C2BC-446F51C0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4A8C1BF-FA6E-4761-901C-1459BC983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B5CE603-6FF9-244A-7E99-DDC39587E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5FA7E8-3F88-44C7-B51C-EB502D90291E}" type="datetimeFigureOut">
              <a:rPr lang="nb-NO" smtClean="0"/>
              <a:t>19.09.2025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DF7427-616B-CD26-8FD6-792FB39FF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D5D7049-25FD-C51D-3FE9-17DDF9D5D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12E771-C3FE-4E4E-B38B-42BD710CE52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0A6DA-B596-7A9F-3222-2E099FEA1EF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9763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FFFF00">
                    <a:alpha val="50000"/>
                  </a:srgbClr>
                </a:solidFill>
                <a:latin typeface="Aptos" panose="020B0004020202020204" pitchFamily="34" charset="0"/>
              </a:rPr>
              <a:t>Internt dokument</a:t>
            </a:r>
          </a:p>
        </p:txBody>
      </p:sp>
    </p:spTree>
    <p:extLst>
      <p:ext uri="{BB962C8B-B14F-4D97-AF65-F5344CB8AC3E}">
        <p14:creationId xmlns:p14="http://schemas.microsoft.com/office/powerpoint/2010/main" val="346289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7204DB4-55B7-BB0A-7124-85A760D34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DF249CE-CEC7-FF41-0BB1-B57FAB5FB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10C307-A668-135E-9F39-2AFBC795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963" y="1600714"/>
            <a:ext cx="2792362" cy="41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AD552A-DC9F-61AA-3B92-F4145424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22" y="1600714"/>
            <a:ext cx="2792362" cy="41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55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F286F-4FC2-2185-C4A9-8B33C4FF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8B92762-91B8-DBC0-E2B7-BB3A6A977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8801AFB-7710-2111-BFE6-A5523AAC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3539C81-8EB8-43E0-063A-CACB223AB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3945">
            <a:off x="7695998" y="1417493"/>
            <a:ext cx="3532652" cy="5030135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AF61DD22-9F5D-F253-C777-1E8BF554C2C2}"/>
              </a:ext>
            </a:extLst>
          </p:cNvPr>
          <p:cNvSpPr txBox="1">
            <a:spLocks/>
          </p:cNvSpPr>
          <p:nvPr/>
        </p:nvSpPr>
        <p:spPr>
          <a:xfrm>
            <a:off x="646808" y="1502391"/>
            <a:ext cx="7591936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b="1"/>
              <a:t>Samfunnshelse  - Oppdraget (Tjenesteleveranseavtalen):</a:t>
            </a:r>
          </a:p>
          <a:p>
            <a:pPr marL="0" indent="0" algn="ctr">
              <a:buNone/>
            </a:pPr>
            <a:r>
              <a:rPr lang="nb-NO" sz="1800"/>
              <a:t>3 årsverk - 6 kommuner</a:t>
            </a:r>
          </a:p>
          <a:p>
            <a:pPr marL="457200" lvl="1" indent="0">
              <a:buNone/>
            </a:pPr>
            <a:endParaRPr lang="nb-NO"/>
          </a:p>
          <a:p>
            <a:pPr marL="457200" lvl="1" indent="0">
              <a:buNone/>
            </a:pPr>
            <a:r>
              <a:rPr lang="nb-NO">
                <a:sym typeface="Wingdings" panose="05000000000000000000" pitchFamily="2" charset="2"/>
              </a:rPr>
              <a:t> </a:t>
            </a:r>
            <a:r>
              <a:rPr lang="nb-NO"/>
              <a:t>Ikke administrativt eller organisatorisk ansvar for:</a:t>
            </a:r>
          </a:p>
          <a:p>
            <a:pPr lvl="2"/>
            <a:endParaRPr lang="nb-NO"/>
          </a:p>
          <a:p>
            <a:pPr lvl="2"/>
            <a:r>
              <a:rPr lang="nb-NO"/>
              <a:t>Vaksinasjon, migrasjonshelse, tuberkuloseoppfølging, fastlegeordningen, utøvende smittesporing</a:t>
            </a:r>
          </a:p>
          <a:p>
            <a:pPr lvl="2"/>
            <a:endParaRPr lang="nb-NO"/>
          </a:p>
          <a:p>
            <a:pPr marL="914400" lvl="2" indent="0">
              <a:buNone/>
            </a:pPr>
            <a:r>
              <a:rPr lang="nb-NO"/>
              <a:t>Men: 	</a:t>
            </a:r>
            <a:r>
              <a:rPr lang="nb-NO" b="1"/>
              <a:t>rådgivende funksjon på alle nevnte felt</a:t>
            </a:r>
          </a:p>
        </p:txBody>
      </p:sp>
    </p:spTree>
    <p:extLst>
      <p:ext uri="{BB962C8B-B14F-4D97-AF65-F5344CB8AC3E}">
        <p14:creationId xmlns:p14="http://schemas.microsoft.com/office/powerpoint/2010/main" val="2365617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Miljørettet helsevern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3007" y="1323679"/>
            <a:ext cx="6395736" cy="4852551"/>
          </a:xfrm>
        </p:spPr>
        <p:txBody>
          <a:bodyPr/>
          <a:lstStyle/>
          <a:p>
            <a:pPr marL="0" indent="0">
              <a:buNone/>
            </a:pPr>
            <a:r>
              <a:rPr lang="nb-NO" sz="1800" b="1" dirty="0">
                <a:solidFill>
                  <a:srgbClr val="01B6AD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 er miljørettet helsevern?</a:t>
            </a:r>
          </a:p>
          <a:p>
            <a:r>
              <a:rPr lang="nb-NO" sz="1800" dirty="0">
                <a:solidFill>
                  <a:srgbClr val="393F47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Miljørettet helsevern har et stort fagfelt og jobber med miljøfaktorer som kan ha negativ innvirkning på befolkningshelse.</a:t>
            </a:r>
          </a:p>
          <a:p>
            <a:pPr lvl="1"/>
            <a:r>
              <a:rPr lang="nb-NO" sz="1400" dirty="0">
                <a:solidFill>
                  <a:srgbClr val="393F47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eksempel støy, luftforurensning, radon, elektromagnetisk stråling, dårlig inneklima m.m. </a:t>
            </a:r>
          </a:p>
          <a:p>
            <a:pPr lvl="1"/>
            <a:endParaRPr lang="nb-NO" sz="1400" dirty="0">
              <a:solidFill>
                <a:srgbClr val="393F47"/>
              </a:solidFill>
              <a:effectLst/>
              <a:highlight>
                <a:srgbClr val="FFFFFF"/>
              </a:highlight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nb-NO" sz="1800" b="1" dirty="0">
                <a:solidFill>
                  <a:srgbClr val="01B6AD"/>
                </a:solidFill>
                <a:highlight>
                  <a:srgbClr val="FFFFFF"/>
                </a:highlight>
                <a:latin typeface="Helvetica" panose="020B0604020202020204" pitchFamily="34" charset="0"/>
                <a:cs typeface="Times New Roman" panose="02020603050405020304" pitchFamily="18" charset="0"/>
              </a:rPr>
              <a:t>Hvordan jobber vi med miljørettet helsevern?</a:t>
            </a:r>
          </a:p>
          <a:p>
            <a:pPr indent="-285750"/>
            <a:r>
              <a:rPr lang="nb-NO" sz="1800" dirty="0">
                <a:solidFill>
                  <a:srgbClr val="393F47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utfører jevnlig tilsyn med skoler, barnehager, tatoveringssteder, asylmottak, solarier, skadedyrfirma m.m. </a:t>
            </a:r>
          </a:p>
          <a:p>
            <a:pPr lvl="1"/>
            <a:r>
              <a:rPr lang="nb-NO" sz="1400" dirty="0">
                <a:solidFill>
                  <a:srgbClr val="393F47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etter en oppsatt tilsynsplan</a:t>
            </a:r>
          </a:p>
          <a:p>
            <a:pPr lvl="1"/>
            <a:r>
              <a:rPr lang="nb-NO" sz="1400" dirty="0">
                <a:solidFill>
                  <a:srgbClr val="393F47"/>
                </a:solidFill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Hendelsesbaserte tilsyn</a:t>
            </a:r>
            <a:endParaRPr lang="nb-NO" sz="1800" dirty="0">
              <a:solidFill>
                <a:srgbClr val="393F47"/>
              </a:solidFill>
              <a:highlight>
                <a:srgbClr val="FFFFFF"/>
              </a:highlight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800" dirty="0">
                <a:solidFill>
                  <a:srgbClr val="393F47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Behandling av melde- og godkjenningspliktige virksomheter etter forskrift om miljørettet helsevern. </a:t>
            </a:r>
          </a:p>
          <a:p>
            <a:r>
              <a:rPr lang="nb-NO" sz="1800" dirty="0">
                <a:solidFill>
                  <a:srgbClr val="393F47"/>
                </a:solidFill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Helsehensyn ved planarbeid – Uttalelser / rådgivning</a:t>
            </a:r>
            <a:endParaRPr lang="nb-NO" sz="1800" dirty="0">
              <a:solidFill>
                <a:srgbClr val="393F47"/>
              </a:solidFill>
              <a:effectLst/>
              <a:highlight>
                <a:srgbClr val="FFFFFF"/>
              </a:highlight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1800" dirty="0">
              <a:solidFill>
                <a:srgbClr val="393F47"/>
              </a:solidFill>
              <a:highlight>
                <a:srgbClr val="FFFFFF"/>
              </a:highlight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8AFE692-1160-4A75-F0AD-6F25F188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738" y="2879465"/>
            <a:ext cx="4811535" cy="153074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6739943-936D-5E1F-ACBF-E767518E1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195" y="1025821"/>
            <a:ext cx="2244016" cy="168938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F0541CF-E000-CF2E-3534-9200B8DED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195" y="4441209"/>
            <a:ext cx="2197148" cy="19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8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02C064-2169-DB51-43CD-75C40950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Miljørettet helsevern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B0E47F-BC40-C3C8-D876-616456635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06" y="1323679"/>
            <a:ext cx="2685311" cy="4852551"/>
          </a:xfrm>
        </p:spPr>
        <p:txBody>
          <a:bodyPr/>
          <a:lstStyle/>
          <a:p>
            <a:r>
              <a:rPr lang="nb-NO" dirty="0"/>
              <a:t>Tilsynsplan 2024-2027 (4 års plan)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81F6928-F449-CCBB-AA0F-BBBD01605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302" y="840576"/>
            <a:ext cx="4859396" cy="56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52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84FF6-5E86-3731-4473-7EBEA3D9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D59073B-610A-CB63-5738-737B634E7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071969D-56B7-8508-A94F-15B90F5AC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5F5F20F-14A4-18B8-4DDD-A2D76933F6CC}"/>
              </a:ext>
            </a:extLst>
          </p:cNvPr>
          <p:cNvSpPr txBox="1">
            <a:spLocks/>
          </p:cNvSpPr>
          <p:nvPr/>
        </p:nvSpPr>
        <p:spPr>
          <a:xfrm>
            <a:off x="646808" y="1502391"/>
            <a:ext cx="7591936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b-NO" sz="2400" b="1"/>
          </a:p>
          <a:p>
            <a:pPr marL="0" indent="0" algn="ctr">
              <a:buNone/>
            </a:pPr>
            <a:endParaRPr lang="nb-NO" sz="2400" b="1"/>
          </a:p>
          <a:p>
            <a:pPr marL="0" indent="0" algn="ctr">
              <a:buNone/>
            </a:pPr>
            <a:endParaRPr lang="nb-NO" sz="2400" b="1"/>
          </a:p>
          <a:p>
            <a:endParaRPr lang="nb-NO"/>
          </a:p>
          <a:p>
            <a:pPr lvl="1"/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7F41208-0540-3D40-21D2-60A54EDDC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159" y="1456759"/>
            <a:ext cx="7843034" cy="389884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514B6FA-7207-89D1-695C-F08939A35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931" y="1502391"/>
            <a:ext cx="1827933" cy="201458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3CCC6E2-1B20-EDF3-CD71-096348612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751" y="3643735"/>
            <a:ext cx="1489763" cy="21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1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81574-AD87-32BE-2A80-3EC4D6989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D6A086D-0670-CCBF-E90D-72E9A1251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8B9F9C6-9223-A0C8-7B00-4340986F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09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1DD0D-6DCF-9C29-AACF-56B287609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49E3515-76ED-AA1F-EFC8-5937B01C5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151DB5A-6D19-6450-2D79-FB35A5577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4D737-8873-214F-4040-F827A0152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28929B7-11B9-C65E-71C5-C3EC58A9C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C77E5AC-241E-D133-F0EA-54A2FF093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E980B3-7A3B-FA95-F5ED-E132193D9D3C}"/>
              </a:ext>
            </a:extLst>
          </p:cNvPr>
          <p:cNvSpPr txBox="1">
            <a:spLocks/>
          </p:cNvSpPr>
          <p:nvPr/>
        </p:nvSpPr>
        <p:spPr>
          <a:xfrm>
            <a:off x="3092881" y="1502391"/>
            <a:ext cx="6006238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b="1" u="sng"/>
              <a:t>Hva gjør en kommuneoverlege? </a:t>
            </a:r>
          </a:p>
          <a:p>
            <a:r>
              <a:rPr lang="nb-NO" sz="2000"/>
              <a:t>Lovfestede myndigheter</a:t>
            </a:r>
          </a:p>
          <a:p>
            <a:pPr lvl="1"/>
            <a:r>
              <a:rPr lang="nb-NO" sz="2000"/>
              <a:t>Smittevern</a:t>
            </a:r>
          </a:p>
          <a:p>
            <a:pPr lvl="1"/>
            <a:r>
              <a:rPr lang="nb-NO" sz="2000"/>
              <a:t>Miljørettet helsevern</a:t>
            </a:r>
          </a:p>
          <a:p>
            <a:pPr lvl="1"/>
            <a:r>
              <a:rPr lang="nb-NO" sz="2000"/>
              <a:t>Lov om psykisk helsevern § 3.1</a:t>
            </a:r>
          </a:p>
          <a:p>
            <a:pPr lvl="1"/>
            <a:r>
              <a:rPr lang="nb-NO" sz="2000"/>
              <a:t>Beredskap</a:t>
            </a:r>
          </a:p>
          <a:p>
            <a:r>
              <a:rPr lang="nb-NO" sz="2000"/>
              <a:t>Rådgivning </a:t>
            </a:r>
          </a:p>
          <a:p>
            <a:pPr lvl="1"/>
            <a:r>
              <a:rPr lang="nb-NO" sz="2000"/>
              <a:t>Alle sektorer</a:t>
            </a:r>
          </a:p>
          <a:p>
            <a:pPr lvl="2"/>
            <a:r>
              <a:rPr lang="nb-NO" sz="1600"/>
              <a:t>Ikke «bare» Helse og omsorg</a:t>
            </a:r>
          </a:p>
          <a:p>
            <a:pPr lvl="1"/>
            <a:endParaRPr lang="nb-NO" sz="2000"/>
          </a:p>
          <a:p>
            <a:pPr lvl="1"/>
            <a:r>
              <a:rPr lang="nb-NO" sz="2000"/>
              <a:t>Primær-fokus: Befolkningsperspektivet / Gruppeperspektivet</a:t>
            </a:r>
          </a:p>
          <a:p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C6645A8-54AE-BECF-19C6-747C41898AE6}"/>
              </a:ext>
            </a:extLst>
          </p:cNvPr>
          <p:cNvSpPr/>
          <p:nvPr/>
        </p:nvSpPr>
        <p:spPr>
          <a:xfrm rot="12256030" flipV="1">
            <a:off x="8533680" y="1687667"/>
            <a:ext cx="3071616" cy="7121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Ikke en</a:t>
            </a:r>
          </a:p>
          <a:p>
            <a:pPr algn="ctr"/>
            <a:r>
              <a:rPr lang="nb-NO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bedriftshelsetjeneste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7B21E83-8EB4-18FD-4BA7-17AA87004055}"/>
              </a:ext>
            </a:extLst>
          </p:cNvPr>
          <p:cNvSpPr/>
          <p:nvPr/>
        </p:nvSpPr>
        <p:spPr>
          <a:xfrm rot="1353728">
            <a:off x="574199" y="2448920"/>
            <a:ext cx="19452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Kan ikke </a:t>
            </a:r>
          </a:p>
          <a:p>
            <a:pPr algn="ctr"/>
            <a:r>
              <a:rPr lang="nb-NO" sz="24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fixe</a:t>
            </a:r>
            <a:r>
              <a:rPr lang="nb-NO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 resept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F49964C-3E77-9B3A-0CC8-CC939DB2126C}"/>
              </a:ext>
            </a:extLst>
          </p:cNvPr>
          <p:cNvSpPr/>
          <p:nvPr/>
        </p:nvSpPr>
        <p:spPr>
          <a:xfrm rot="20296779">
            <a:off x="85699" y="4597955"/>
            <a:ext cx="29584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Overtar ikke </a:t>
            </a:r>
          </a:p>
          <a:p>
            <a:pPr algn="ctr"/>
            <a:r>
              <a:rPr lang="nb-NO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behandlingsansvaret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879D339-3A8B-0CFB-3D01-5A7218973B3D}"/>
              </a:ext>
            </a:extLst>
          </p:cNvPr>
          <p:cNvSpPr/>
          <p:nvPr/>
        </p:nvSpPr>
        <p:spPr>
          <a:xfrm rot="1061610">
            <a:off x="7526093" y="2998499"/>
            <a:ext cx="43004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Har ikke tilgang </a:t>
            </a:r>
          </a:p>
          <a:p>
            <a:pPr algn="ctr"/>
            <a:r>
              <a:rPr lang="nb-NO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til innbyggerens fastlegejournal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CE693EC-0CAA-1C9F-BF0A-22B15BFEB219}"/>
              </a:ext>
            </a:extLst>
          </p:cNvPr>
          <p:cNvSpPr/>
          <p:nvPr/>
        </p:nvSpPr>
        <p:spPr>
          <a:xfrm>
            <a:off x="8367598" y="4537200"/>
            <a:ext cx="28652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Tildeler ikke fastlege</a:t>
            </a:r>
          </a:p>
        </p:txBody>
      </p:sp>
    </p:spTree>
    <p:extLst>
      <p:ext uri="{BB962C8B-B14F-4D97-AF65-F5344CB8AC3E}">
        <p14:creationId xmlns:p14="http://schemas.microsoft.com/office/powerpoint/2010/main" val="278165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DFC8F-C464-9D79-085E-470A55758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781D8CB-A095-833E-2397-B006B3C0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1E4D1DF-AFCC-80E0-1399-9D080721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F4C5609-BD94-5A6C-5AA9-F2BC3BAB4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0719">
            <a:off x="808082" y="1638174"/>
            <a:ext cx="3304019" cy="4628415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F1767886-9B0B-0B7F-7A3E-01B50C2DD7FC}"/>
              </a:ext>
            </a:extLst>
          </p:cNvPr>
          <p:cNvSpPr txBox="1">
            <a:spLocks/>
          </p:cNvSpPr>
          <p:nvPr/>
        </p:nvSpPr>
        <p:spPr>
          <a:xfrm>
            <a:off x="4889624" y="1445460"/>
            <a:ext cx="6842499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/>
              <a:t>Mål: Hindre uønsket variasjon</a:t>
            </a:r>
          </a:p>
          <a:p>
            <a:pPr marL="0" indent="0">
              <a:buNone/>
            </a:pPr>
            <a:endParaRPr lang="nb-NO" sz="2000"/>
          </a:p>
          <a:p>
            <a:pPr marL="0" indent="0">
              <a:buNone/>
            </a:pPr>
            <a:r>
              <a:rPr lang="nb-NO" sz="2000" u="sng"/>
              <a:t>Hva skal Kommuneoverlegene fokusere på? Hva er viktigst?</a:t>
            </a:r>
          </a:p>
          <a:p>
            <a:r>
              <a:rPr lang="nb-NO" sz="2000"/>
              <a:t> Hastekompetanse MHV, Smittevern, helseberedskap</a:t>
            </a:r>
          </a:p>
          <a:p>
            <a:r>
              <a:rPr lang="nb-NO" sz="2000"/>
              <a:t> Rådgiver for </a:t>
            </a:r>
          </a:p>
          <a:p>
            <a:pPr lvl="1"/>
            <a:r>
              <a:rPr lang="nb-NO" sz="2000"/>
              <a:t>kommunens</a:t>
            </a:r>
            <a:r>
              <a:rPr lang="nb-NO" sz="1600"/>
              <a:t> </a:t>
            </a:r>
            <a:r>
              <a:rPr lang="nb-NO" sz="2000"/>
              <a:t>folkehelsearbeid</a:t>
            </a:r>
          </a:p>
          <a:p>
            <a:pPr lvl="1"/>
            <a:r>
              <a:rPr lang="nb-NO" sz="2000"/>
              <a:t>kommunenes helse- og omsorgstjenester</a:t>
            </a:r>
          </a:p>
          <a:p>
            <a:pPr marL="0" indent="0">
              <a:buNone/>
            </a:pPr>
            <a:r>
              <a:rPr lang="nb-NO" sz="2000"/>
              <a:t>Fokuset skal være: </a:t>
            </a:r>
          </a:p>
          <a:p>
            <a:pPr marL="0" indent="0">
              <a:buNone/>
            </a:pPr>
            <a:r>
              <a:rPr lang="nb-NO" sz="2000"/>
              <a:t>	«Primært i tverrsektorielle perspektiver og 	med befolkningsfokus»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440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DA18C-CCE1-0020-84DE-5B8F09090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C042115-7F00-08BB-0ACE-F1EC073D5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2B88B5A-DF44-CF4F-4861-516796DC9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E1A7422-2962-16DF-6CBE-8C0436A4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0719">
            <a:off x="808082" y="1638174"/>
            <a:ext cx="3304019" cy="4628415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7E93DC15-0E4A-E4BB-231C-713CF44BB6E5}"/>
              </a:ext>
            </a:extLst>
          </p:cNvPr>
          <p:cNvSpPr txBox="1">
            <a:spLocks/>
          </p:cNvSpPr>
          <p:nvPr/>
        </p:nvSpPr>
        <p:spPr>
          <a:xfrm>
            <a:off x="4889624" y="1445460"/>
            <a:ext cx="6842499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u="sng"/>
              <a:t>Helsedirektoratets anbefalinger </a:t>
            </a:r>
            <a:r>
              <a:rPr lang="nb-NO" sz="2000"/>
              <a:t>(veldig kort versjon):</a:t>
            </a:r>
          </a:p>
          <a:p>
            <a:endParaRPr lang="nb-NO" sz="2000"/>
          </a:p>
          <a:p>
            <a:r>
              <a:rPr lang="nb-NO" sz="2000"/>
              <a:t>Kommunen må sikre kommuneoverlegekapasiteten ved kriser</a:t>
            </a:r>
          </a:p>
          <a:p>
            <a:r>
              <a:rPr lang="nb-NO" sz="2000"/>
              <a:t>Styrke Samfunnsmedisin som legespesialisering</a:t>
            </a:r>
          </a:p>
          <a:p>
            <a:r>
              <a:rPr lang="nb-NO" sz="2000"/>
              <a:t>Organisere og lage rutiner som sikrer tverrsektoriell deltakelse i folkehelsearbeid, beredskap og samfunnsplanlegging</a:t>
            </a:r>
          </a:p>
          <a:p>
            <a:r>
              <a:rPr lang="nb-NO" sz="2000"/>
              <a:t>Interkommunalt samarbeid for å sikre tilstrekkelig kapasitet og fagmiljø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434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77486-EBBB-0AE0-BD44-0F91265EE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388F5C4-23CC-292E-87CD-CAC2F34E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2247FB9-6F10-7A97-8522-290B1C38F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7AA18AA-61F3-79D8-4676-5DD3FF832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0719">
            <a:off x="1882540" y="4235292"/>
            <a:ext cx="1380586" cy="1933986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C83644E-285F-C347-D3F8-D8005A9DE3DC}"/>
              </a:ext>
            </a:extLst>
          </p:cNvPr>
          <p:cNvSpPr txBox="1">
            <a:spLocks/>
          </p:cNvSpPr>
          <p:nvPr/>
        </p:nvSpPr>
        <p:spPr>
          <a:xfrm>
            <a:off x="4889624" y="1445460"/>
            <a:ext cx="6842499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u="sng"/>
              <a:t>Helsedirektoratets anbefalinger </a:t>
            </a:r>
            <a:r>
              <a:rPr lang="nb-NO" sz="2000"/>
              <a:t>(veldig kort versjon):</a:t>
            </a:r>
          </a:p>
          <a:p>
            <a:endParaRPr lang="nb-NO" sz="2000"/>
          </a:p>
          <a:p>
            <a:endParaRPr lang="nb-NO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46555CC-CA6C-98DA-EEF1-37092F75A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623" y="1997839"/>
            <a:ext cx="665010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b-NO" alt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Veilederen fremhever at kommuneoverlegens kompetanse bør brukes aktivt i utarbeidelse av oversikt over helsetilstanden, målformuleringer, tiltaksvurdering og informasjon til befolkningen.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b-NO" alt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b-NO" alt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 beredskapssituasjoner skal kommuneoverlegen inngå i </a:t>
            </a:r>
            <a:r>
              <a:rPr kumimoji="0" lang="nb-NO" altLang="nb-NO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kriseledelsen</a:t>
            </a:r>
            <a:r>
              <a:rPr kumimoji="0" lang="nb-NO" alt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bidra med vurderinger av helserisiko, kommunikasjonsstrategi og tiltaksvurdering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7206952-B4F1-5D55-D2ED-6C8F96889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75" y="1740135"/>
            <a:ext cx="4225915" cy="23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6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A6DEA-8894-BFD9-7674-11D1A9B6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9209CA7-ADB0-DEBB-EA67-D40038DB6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CF3260E-1FB7-B156-2091-BBD2199EF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28CCD15-9E46-6372-88BB-EA0DA7ACF402}"/>
              </a:ext>
            </a:extLst>
          </p:cNvPr>
          <p:cNvSpPr txBox="1">
            <a:spLocks/>
          </p:cNvSpPr>
          <p:nvPr/>
        </p:nvSpPr>
        <p:spPr>
          <a:xfrm>
            <a:off x="646808" y="1502391"/>
            <a:ext cx="6051447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000" b="1"/>
              <a:t>Hvordan gjør vi det her i Ringeriksregionen?  </a:t>
            </a:r>
          </a:p>
          <a:p>
            <a:endParaRPr lang="nb-NO" sz="2000"/>
          </a:p>
          <a:p>
            <a:r>
              <a:rPr lang="nb-NO"/>
              <a:t>Sikre fagmiljø og robust enhet</a:t>
            </a:r>
          </a:p>
          <a:p>
            <a:pPr marL="0" indent="0">
              <a:buNone/>
            </a:pPr>
            <a:r>
              <a:rPr lang="nb-NO">
                <a:sym typeface="Wingdings" panose="05000000000000000000" pitchFamily="2" charset="2"/>
              </a:rPr>
              <a:t>	 </a:t>
            </a:r>
            <a:r>
              <a:rPr lang="nb-NO" b="1">
                <a:sym typeface="Wingdings" panose="05000000000000000000" pitchFamily="2" charset="2"/>
              </a:rPr>
              <a:t>Samfunnshelse</a:t>
            </a:r>
          </a:p>
          <a:p>
            <a:r>
              <a:rPr lang="nb-NO">
                <a:sym typeface="Wingdings" panose="05000000000000000000" pitchFamily="2" charset="2"/>
              </a:rPr>
              <a:t>Vertskommuneavtale m/ Ringerike som vertskommune</a:t>
            </a:r>
          </a:p>
          <a:p>
            <a:r>
              <a:rPr lang="nb-NO">
                <a:sym typeface="Wingdings" panose="05000000000000000000" pitchFamily="2" charset="2"/>
              </a:rPr>
              <a:t>Samle ressursene til kommuneoverlege og miljørettet helsevern i Ringeriksregionen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04164B-F30E-D718-A51D-CECBB3002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403" y="1807082"/>
            <a:ext cx="5160721" cy="29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1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B0F99-7A6C-3973-C10F-CF886D153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68CB454-C31A-505E-13E7-C3194088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976190E-86DC-CD82-0819-CE1E5C543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3331B76F-9CED-7783-E540-AEB3D4DE469D}"/>
              </a:ext>
            </a:extLst>
          </p:cNvPr>
          <p:cNvSpPr txBox="1">
            <a:spLocks/>
          </p:cNvSpPr>
          <p:nvPr/>
        </p:nvSpPr>
        <p:spPr>
          <a:xfrm>
            <a:off x="646808" y="1502391"/>
            <a:ext cx="6869560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b="1"/>
              <a:t>Samfunnshelse  - Vårt «nye» ansvarsområde:</a:t>
            </a:r>
          </a:p>
          <a:p>
            <a:r>
              <a:rPr lang="nb-NO"/>
              <a:t>6 kommuner – med lange avstander</a:t>
            </a:r>
          </a:p>
          <a:p>
            <a:r>
              <a:rPr lang="nb-NO"/>
              <a:t>66 039 innbyggere (2024)</a:t>
            </a:r>
          </a:p>
          <a:p>
            <a:r>
              <a:rPr lang="nb-NO"/>
              <a:t>12 sykehjem, 2 asylmottak, 62 barnehager, 42 skoler, 13 campingplasser, 3 tatoveringsvirksomheter, 8 solarier, mm.</a:t>
            </a:r>
          </a:p>
          <a:p>
            <a:pPr lvl="1"/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8C4634F-FB30-D250-3D5B-79903CC55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368" y="1310101"/>
            <a:ext cx="4170745" cy="42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00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85E62-31D1-B812-0A1D-3B2E7A3B0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14D92A9-7D2B-EAFC-1C50-224004EE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D86C725-E96B-3014-F672-9FDD2BF0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B56802AA-DF63-6999-5D56-179E730476EF}"/>
              </a:ext>
            </a:extLst>
          </p:cNvPr>
          <p:cNvSpPr txBox="1">
            <a:spLocks/>
          </p:cNvSpPr>
          <p:nvPr/>
        </p:nvSpPr>
        <p:spPr>
          <a:xfrm>
            <a:off x="646808" y="1502391"/>
            <a:ext cx="7070728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000" b="1"/>
              <a:t>Samfunnshelse  </a:t>
            </a:r>
          </a:p>
          <a:p>
            <a:r>
              <a:rPr lang="nb-NO"/>
              <a:t>Oppstart 1. mars 2025</a:t>
            </a:r>
          </a:p>
          <a:p>
            <a:pPr lvl="1"/>
            <a:r>
              <a:rPr lang="nb-NO" sz="1800"/>
              <a:t>Dikka G. Wibe, Enhetsleder</a:t>
            </a:r>
          </a:p>
          <a:p>
            <a:pPr lvl="1"/>
            <a:endParaRPr lang="nb-NO" sz="1800"/>
          </a:p>
          <a:p>
            <a:pPr lvl="1"/>
            <a:r>
              <a:rPr lang="nb-NO" sz="1800"/>
              <a:t>Christian Skari, KO Ringerike og Fagleder</a:t>
            </a:r>
          </a:p>
          <a:p>
            <a:pPr lvl="1"/>
            <a:r>
              <a:rPr lang="nb-NO" sz="1800"/>
              <a:t>Ingrid Taxt Horne, KO Modum og Sigdal</a:t>
            </a:r>
          </a:p>
          <a:p>
            <a:pPr lvl="1"/>
            <a:r>
              <a:rPr lang="nb-NO" sz="1800"/>
              <a:t>Marthe Bergli, KO Jevnaker og Krødsherad</a:t>
            </a:r>
          </a:p>
          <a:p>
            <a:pPr lvl="1"/>
            <a:r>
              <a:rPr lang="nb-NO" sz="1800"/>
              <a:t>Rolf Qvernheim, KO Hole</a:t>
            </a:r>
          </a:p>
          <a:p>
            <a:pPr lvl="1"/>
            <a:endParaRPr lang="nb-NO" sz="1800"/>
          </a:p>
          <a:p>
            <a:pPr lvl="1"/>
            <a:r>
              <a:rPr lang="nb-NO" sz="1800"/>
              <a:t>Unni Suther, Rådgiver MHV</a:t>
            </a:r>
          </a:p>
          <a:p>
            <a:pPr lvl="1"/>
            <a:r>
              <a:rPr lang="nb-NO" sz="1800"/>
              <a:t>Grethe Hegstad, Rådgiver MHV</a:t>
            </a:r>
          </a:p>
          <a:p>
            <a:pPr lvl="1"/>
            <a:r>
              <a:rPr lang="nb-NO" sz="1800"/>
              <a:t>Hanne Hatlelid, Administrasjon</a:t>
            </a:r>
          </a:p>
          <a:p>
            <a:pPr lvl="1"/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8077A8B-861B-AD3D-34F7-31D685490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19046" r="4767" b="24111"/>
          <a:stretch>
            <a:fillRect/>
          </a:stretch>
        </p:blipFill>
        <p:spPr>
          <a:xfrm>
            <a:off x="5564251" y="2170143"/>
            <a:ext cx="5980941" cy="31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46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393E0-EA47-930F-5FF6-BC63CA254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CEA08B4-A3F6-78FA-5B49-C6F071AC2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6" y="304690"/>
            <a:ext cx="4072127" cy="8930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665545D-47C7-1A27-CD95-44C64FF61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26" y="0"/>
            <a:ext cx="4539598" cy="15023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BA05CE2-8E63-C960-7C3B-8A5AECF4E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3945">
            <a:off x="7695998" y="1417493"/>
            <a:ext cx="3532652" cy="5030135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1D9822DB-0CD9-96A2-D157-5FD6231C1357}"/>
              </a:ext>
            </a:extLst>
          </p:cNvPr>
          <p:cNvSpPr txBox="1">
            <a:spLocks/>
          </p:cNvSpPr>
          <p:nvPr/>
        </p:nvSpPr>
        <p:spPr>
          <a:xfrm>
            <a:off x="646808" y="1502391"/>
            <a:ext cx="7591936" cy="4237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b="1"/>
              <a:t>Samfunnshelse  - Oppdraget (Tjenesteleveranseavtalen):</a:t>
            </a:r>
          </a:p>
          <a:p>
            <a:r>
              <a:rPr lang="nb-NO" sz="1800"/>
              <a:t>Medisinskfaglig rådgiver</a:t>
            </a:r>
          </a:p>
          <a:p>
            <a:pPr lvl="2"/>
            <a:r>
              <a:rPr lang="nb-NO" sz="1800"/>
              <a:t>Helse og Omsorg </a:t>
            </a:r>
          </a:p>
          <a:p>
            <a:pPr lvl="2"/>
            <a:r>
              <a:rPr lang="nb-NO" sz="1800"/>
              <a:t>Alle andre? – Litt uklart hva en lege kan bidra med?</a:t>
            </a:r>
          </a:p>
          <a:p>
            <a:r>
              <a:rPr lang="nb-NO" sz="1800"/>
              <a:t>Smittevernmyndighet</a:t>
            </a:r>
          </a:p>
          <a:p>
            <a:r>
              <a:rPr lang="nb-NO" sz="1800"/>
              <a:t>Tvangsundersøkelser ved alvorlig psykisk sykdom</a:t>
            </a:r>
          </a:p>
          <a:p>
            <a:r>
              <a:rPr lang="nb-NO" sz="1800"/>
              <a:t>Beredskapsfunksjoner</a:t>
            </a:r>
          </a:p>
          <a:p>
            <a:r>
              <a:rPr lang="nb-NO" sz="1800"/>
              <a:t>Miljørettet helsevern ansvar</a:t>
            </a:r>
          </a:p>
          <a:p>
            <a:r>
              <a:rPr lang="nb-NO" sz="1800"/>
              <a:t>Utdanningsansvar for </a:t>
            </a:r>
            <a:r>
              <a:rPr lang="nb-NO" sz="1800" err="1"/>
              <a:t>Lis’ene</a:t>
            </a:r>
            <a:r>
              <a:rPr lang="nb-NO" sz="1800"/>
              <a:t> våre (Lege i spesialisering) </a:t>
            </a:r>
          </a:p>
          <a:p>
            <a:pPr marL="457200" lvl="1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712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497</Words>
  <Application>Microsoft Office PowerPoint</Application>
  <PresentationFormat>Widescreen</PresentationFormat>
  <Paragraphs>96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Helvetica</vt:lpstr>
      <vt:lpstr>Wingdings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Miljørettet helsevern</vt:lpstr>
      <vt:lpstr>Miljørettet helsevern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Skari</dc:creator>
  <cp:lastModifiedBy>Cicilie Gammenthaler Bøsei</cp:lastModifiedBy>
  <cp:revision>3</cp:revision>
  <dcterms:created xsi:type="dcterms:W3CDTF">2025-08-27T12:35:23Z</dcterms:created>
  <dcterms:modified xsi:type="dcterms:W3CDTF">2025-09-19T08:17:09Z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Internt dokument</vt:lpwstr>
  </property>
  <property fmtid="{D5CDD505-2E9C-101B-9397-08002B2CF9AE}" pid="3" name="ClassificationContentMarkingFooterLocations">
    <vt:lpwstr>Office-tema:8</vt:lpwstr>
  </property>
  <property fmtid="{D5CDD505-2E9C-101B-9397-08002B2CF9AE}" pid="4" name="MSIP_Label_240e000a-784a-49f9-8684-725ba81aa535_Enabled">
    <vt:lpwstr>true</vt:lpwstr>
  </property>
  <property fmtid="{D5CDD505-2E9C-101B-9397-08002B2CF9AE}" pid="5" name="MSIP_Label_240e000a-784a-49f9-8684-725ba81aa535_SetDate">
    <vt:lpwstr>2025-09-02T06:42:16Z</vt:lpwstr>
  </property>
  <property fmtid="{D5CDD505-2E9C-101B-9397-08002B2CF9AE}" pid="6" name="MSIP_Label_240e000a-784a-49f9-8684-725ba81aa535_Method">
    <vt:lpwstr>Standard</vt:lpwstr>
  </property>
  <property fmtid="{D5CDD505-2E9C-101B-9397-08002B2CF9AE}" pid="7" name="MSIP_Label_240e000a-784a-49f9-8684-725ba81aa535_Name">
    <vt:lpwstr>Intern (Gul)</vt:lpwstr>
  </property>
  <property fmtid="{D5CDD505-2E9C-101B-9397-08002B2CF9AE}" pid="8" name="MSIP_Label_240e000a-784a-49f9-8684-725ba81aa535_SiteId">
    <vt:lpwstr>0f4330da-d9fd-435a-8b1f-bf565cfdadbd</vt:lpwstr>
  </property>
  <property fmtid="{D5CDD505-2E9C-101B-9397-08002B2CF9AE}" pid="9" name="MSIP_Label_240e000a-784a-49f9-8684-725ba81aa535_ActionId">
    <vt:lpwstr>09c1fedb-7678-4e56-8369-712389831bcc</vt:lpwstr>
  </property>
  <property fmtid="{D5CDD505-2E9C-101B-9397-08002B2CF9AE}" pid="10" name="MSIP_Label_240e000a-784a-49f9-8684-725ba81aa535_ContentBits">
    <vt:lpwstr>2</vt:lpwstr>
  </property>
  <property fmtid="{D5CDD505-2E9C-101B-9397-08002B2CF9AE}" pid="11" name="MSIP_Label_240e000a-784a-49f9-8684-725ba81aa535_Tag">
    <vt:lpwstr>10, 3, 0, 2</vt:lpwstr>
  </property>
</Properties>
</file>