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77" r:id="rId5"/>
    <p:sldId id="266" r:id="rId6"/>
    <p:sldId id="259" r:id="rId7"/>
    <p:sldId id="261" r:id="rId8"/>
    <p:sldId id="260" r:id="rId9"/>
    <p:sldId id="262" r:id="rId10"/>
    <p:sldId id="267" r:id="rId11"/>
    <p:sldId id="268" r:id="rId12"/>
    <p:sldId id="272" r:id="rId13"/>
    <p:sldId id="271" r:id="rId14"/>
    <p:sldId id="270" r:id="rId15"/>
    <p:sldId id="282" r:id="rId16"/>
    <p:sldId id="283" r:id="rId17"/>
    <p:sldId id="278" r:id="rId18"/>
    <p:sldId id="273" r:id="rId19"/>
    <p:sldId id="274" r:id="rId20"/>
    <p:sldId id="275" r:id="rId21"/>
    <p:sldId id="285" r:id="rId22"/>
    <p:sldId id="279" r:id="rId23"/>
    <p:sldId id="280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01C09771-F7C8-F356-4BAD-593749D8E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24587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C2F74-24A5-7882-E9A2-256AF239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300E7F7-E479-FA63-8BD4-0E346A7D3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FA825F-1D9A-4589-0C2B-838BDE21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F33C3B-21A1-737C-9538-4691D9A1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859923-500A-4B28-E483-736131DE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05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7C4277D-1355-63D3-65F3-BE5F549E8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F0B1CD-B686-EA34-1C3A-26EE5C76E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E76113-E54C-8103-B8A6-1E82B92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67EE1-11A3-19AF-0A31-54B9351A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C002FC-0E1A-85CC-70C3-384A490A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75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Hva handler presentasjonen om?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Hvem holder presentasjonen?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0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1B1AD1-5A1B-2CD4-A2B2-057EE890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7" y="156404"/>
            <a:ext cx="11714921" cy="6287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A0C231-5EB6-1D66-4A6F-9E193980D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5" y="1003859"/>
            <a:ext cx="11714922" cy="485028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7000B6BA-832C-029F-7325-297EDBC5395C}"/>
              </a:ext>
            </a:extLst>
          </p:cNvPr>
          <p:cNvCxnSpPr/>
          <p:nvPr userDrawn="1"/>
        </p:nvCxnSpPr>
        <p:spPr>
          <a:xfrm>
            <a:off x="318052" y="785191"/>
            <a:ext cx="11579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2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6CBB7-0B71-DBD2-B634-A8780D26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5965A9-314E-E22C-0C9D-8D099253A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7017C8-F86B-8CF1-FA32-754BF9DB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D76E19-CF53-BD4F-AA38-7759F255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63F60F-3266-7867-024B-30678487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54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D9B759-8C1A-2540-D4D8-4B2AD0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01BB73-9981-75AF-77FF-D4FF16638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FFD58D-400B-2B3D-79DB-A49027A68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8122F09-4B86-1854-EB77-CEB0F095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4DF22E-EAC6-D8A5-2380-73FEDE7C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9DA99A5-CC0F-32EC-59C6-22899986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03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71E980-2D89-9C2D-FB64-0562CCA6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647463-F9EC-2A14-59F8-2F80441CE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35A4A0-8D34-2FE5-54E4-AE8333AEB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2102761-3779-3933-1A53-42731E91F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0ECCC42-5964-9C26-C442-7C4FC40DC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67CCC23-AAED-3AA3-26A4-20157788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693D805-731E-B2AA-639A-21FF0F75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0DC3264-B327-1022-7EAE-4B707180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83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6AB030-BA36-E507-8D59-9B1B9FB9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AA1D97C-53E5-C4CF-723C-2A8FAED5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F83060-472A-5D2D-0F35-A2E8B5A5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F7A080-A34D-1971-C866-55471CBC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30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B7C639D-A6C6-8A87-6AC1-C67A0C6A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EC86A20-0A29-3AF5-40E9-D6D180B0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69A37D-52F2-07B9-7069-943EA01B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C5232-5AA0-09A2-18E7-8B5EE852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C6DF47-CCB1-867E-711A-F743DA8C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7C51A2-5B12-6695-4E67-4E07D1475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EB17D3-8239-89F3-C449-3CF3946C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6E32B3-836E-104C-8F71-BEA2BDEC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95CB2C0-F37D-2668-AC56-485B91D7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1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A7751-79B9-1CBE-7604-F6332F31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CF05C75-89AD-B78B-EB35-BEBDAE067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6C4371-30C1-8EA8-B9C0-35263C9D1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7750D40-FBDE-5B25-27CA-0D762C8C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D4918-B9E3-6645-9147-7642B54587BF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FE09D6-AD78-18B8-DD11-95333167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83A551B-0C36-6305-F5F9-72D0CE39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FFDE-AB0A-E449-AFD9-89D17E3FEB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30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C3D40BF-D98C-D79A-A56B-B585C5AF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69" y="265734"/>
            <a:ext cx="11555896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7157C0-BA30-CF02-C639-3975DBDA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721" y="1148969"/>
            <a:ext cx="11237844" cy="468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25E33D5C-E340-AB3F-E092-292CC60C4832}"/>
              </a:ext>
            </a:extLst>
          </p:cNvPr>
          <p:cNvCxnSpPr>
            <a:cxnSpLocks/>
          </p:cNvCxnSpPr>
          <p:nvPr userDrawn="1"/>
        </p:nvCxnSpPr>
        <p:spPr>
          <a:xfrm>
            <a:off x="0" y="95415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dertittel 2">
            <a:extLst>
              <a:ext uri="{FF2B5EF4-FFF2-40B4-BE49-F238E27FC236}">
                <a16:creationId xmlns:a16="http://schemas.microsoft.com/office/drawing/2014/main" id="{F6DAF1F0-0F10-A60F-9FC3-09A19E9D9A13}"/>
              </a:ext>
            </a:extLst>
          </p:cNvPr>
          <p:cNvSpPr txBox="1">
            <a:spLocks/>
          </p:cNvSpPr>
          <p:nvPr userDrawn="1"/>
        </p:nvSpPr>
        <p:spPr>
          <a:xfrm>
            <a:off x="271669" y="6112577"/>
            <a:ext cx="7083288" cy="58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b="0" spc="300" dirty="0">
                <a:solidFill>
                  <a:schemeClr val="bg1">
                    <a:lumMod val="50000"/>
                  </a:schemeClr>
                </a:solidFill>
              </a:rPr>
              <a:t>RINGERIKE KRISE- OG KOMPETANSESENTER FOR VOLD I NÆRE RELASJONER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4308D28-3FC3-F5A6-844F-946CEC52364C}"/>
              </a:ext>
            </a:extLst>
          </p:cNvPr>
          <p:cNvCxnSpPr>
            <a:cxnSpLocks/>
          </p:cNvCxnSpPr>
          <p:nvPr userDrawn="1"/>
        </p:nvCxnSpPr>
        <p:spPr>
          <a:xfrm>
            <a:off x="0" y="597341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426107CE-1F7C-7C35-BF04-123848E4BE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26357" y="6052930"/>
            <a:ext cx="4820478" cy="6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nutvei.no/film/vold-i-nare-relasjoner-er-ikke-lett-a-oppdage/" TargetMode="External"/><Relationship Id="rId2" Type="http://schemas.openxmlformats.org/officeDocument/2006/relationships/hyperlink" Target="https://dinutvei.no/film/det-finnes-mange-typer-vold-i-nare-relasjoner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kvts.no/tv/foreldresamarbeid-etter-vold-og-samlivsbrudd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Ringerike Krise,- og Kompetansesenter/Krisesenteret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1D4530-3F86-704E-692E-7B040A75CC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85" y="3148013"/>
            <a:ext cx="295783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199" y="1099823"/>
            <a:ext cx="10734207" cy="4584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Du er ikke verdt noe..</a:t>
            </a:r>
            <a:endParaRPr lang="nb-NO" b="1" dirty="0"/>
          </a:p>
          <a:p>
            <a:r>
              <a:rPr lang="nb-NO" dirty="0">
                <a:hlinkClick r:id="rId2"/>
              </a:rPr>
              <a:t>https://dinutvei.no/film/det-finnes-mange-typer-vold-i-nare-relasjoner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r>
              <a:rPr lang="nb-NO" dirty="0">
                <a:hlinkClick r:id="rId3"/>
              </a:rPr>
              <a:t>https://dinutvei.no/film/vold-i-nare-relasjoner-er-ikke-lett-a-oppdage/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394252" y="550547"/>
            <a:ext cx="11555896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000" dirty="0">
                <a:solidFill>
                  <a:srgbClr val="00B050"/>
                </a:solidFill>
              </a:rPr>
              <a:t>Det finnes så mange typer vold i nære relasjoner</a:t>
            </a:r>
            <a:r>
              <a:rPr lang="nb-NO" dirty="0">
                <a:solidFill>
                  <a:srgbClr val="00B050"/>
                </a:solidFill>
              </a:rPr>
              <a:t>…                      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4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79" y="1951265"/>
            <a:ext cx="4966608" cy="33473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B050"/>
                </a:solidFill>
              </a:rPr>
              <a:t>Barn på krisesenteret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579" y="840921"/>
            <a:ext cx="7047008" cy="5348694"/>
          </a:xfrm>
          <a:noFill/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nb-NO" dirty="0">
                <a:latin typeface="+mj-lt"/>
              </a:rPr>
              <a:t>I 2024 bodde det 63 barn på RKKS og vi hadde kontakt med 35 dagbrukerbarn.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Et gjennomsnittlig opphold for barn var i 30 døgn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Ved 1 % av oppholdene var barn på krisesenter med en annen foresatt eller uten en foresatt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7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Vold mot barn</a:t>
            </a:r>
          </a:p>
        </p:txBody>
      </p:sp>
      <p:sp>
        <p:nvSpPr>
          <p:cNvPr id="18" name="Plassholder for innhold 17"/>
          <p:cNvSpPr>
            <a:spLocks noGrp="1"/>
          </p:cNvSpPr>
          <p:nvPr>
            <p:ph sz="half" idx="1"/>
          </p:nvPr>
        </p:nvSpPr>
        <p:spPr>
          <a:xfrm flipH="1" flipV="1">
            <a:off x="300789" y="6126163"/>
            <a:ext cx="308811" cy="45719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</p:txBody>
      </p:sp>
      <p:pic>
        <p:nvPicPr>
          <p:cNvPr id="21" name="Plassholder for innhold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21" y="1604879"/>
            <a:ext cx="6999658" cy="3989805"/>
          </a:xfrm>
        </p:spPr>
      </p:pic>
      <p:sp>
        <p:nvSpPr>
          <p:cNvPr id="22" name="Bildeforklaring formet som et avrundet rektangel 21"/>
          <p:cNvSpPr/>
          <p:nvPr/>
        </p:nvSpPr>
        <p:spPr>
          <a:xfrm>
            <a:off x="4414968" y="1056605"/>
            <a:ext cx="2466474" cy="1821894"/>
          </a:xfrm>
          <a:prstGeom prst="wedgeRoundRectCallout">
            <a:avLst>
              <a:gd name="adj1" fmla="val 113120"/>
              <a:gd name="adj2" fmla="val 328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Jeg prøvde si fra. De ville ikke høre………..</a:t>
            </a:r>
          </a:p>
        </p:txBody>
      </p:sp>
      <p:sp>
        <p:nvSpPr>
          <p:cNvPr id="23" name="Bildeforklaring formet som et avrundet rektangel 22"/>
          <p:cNvSpPr/>
          <p:nvPr/>
        </p:nvSpPr>
        <p:spPr>
          <a:xfrm>
            <a:off x="1455369" y="2502044"/>
            <a:ext cx="2713121" cy="1937084"/>
          </a:xfrm>
          <a:prstGeom prst="wedgeRoundRectCallout">
            <a:avLst>
              <a:gd name="adj1" fmla="val 142803"/>
              <a:gd name="adj2" fmla="val -250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var helt normalt det livet vi hadde hjemme. Jeg trodde det skulle være sånn……</a:t>
            </a:r>
          </a:p>
        </p:txBody>
      </p:sp>
      <p:sp>
        <p:nvSpPr>
          <p:cNvPr id="24" name="Bildeforklaring formet som et avrundet rektangel 23"/>
          <p:cNvSpPr/>
          <p:nvPr/>
        </p:nvSpPr>
        <p:spPr>
          <a:xfrm>
            <a:off x="1480838" y="4591051"/>
            <a:ext cx="4394535" cy="1275347"/>
          </a:xfrm>
          <a:prstGeom prst="wedgeRoundRectCallout">
            <a:avLst>
              <a:gd name="adj1" fmla="val 65683"/>
              <a:gd name="adj2" fmla="val -1544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white"/>
                </a:solidFill>
                <a:latin typeface="Calibri" panose="020F0502020204030204"/>
              </a:rPr>
              <a:t>Jeg trodde mamma skulle drepe storesøster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3199" y="1209965"/>
            <a:ext cx="116655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Det finnes ingen enkel «oppskrift» på hvordan avdekke at barn eller voksne er utsatt for vold.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Barn har ikke nødvendigvis synlige symptomer selv om de er utsatt for vold.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Barn kan sende ulike direkte og indirekte signaler som kan vekke voksnes oppmerksomhet. </a:t>
            </a:r>
          </a:p>
          <a:p>
            <a:pPr>
              <a:defRPr/>
            </a:pPr>
            <a:endParaRPr lang="nb-NO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endParaRPr lang="nb-NO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nb-NO" sz="2400" dirty="0">
                <a:solidFill>
                  <a:prstClr val="black"/>
                </a:solidFill>
                <a:latin typeface="Calibri Light" panose="020F0302020204030204"/>
              </a:rPr>
              <a:t>Det er det samlede bildet og </a:t>
            </a:r>
            <a:r>
              <a:rPr lang="nb-NO" sz="2400" b="1" i="1" u="sng" dirty="0">
                <a:solidFill>
                  <a:srgbClr val="00B050"/>
                </a:solidFill>
                <a:latin typeface="Calibri Light" panose="020F0302020204030204"/>
              </a:rPr>
              <a:t>din </a:t>
            </a:r>
            <a:r>
              <a:rPr lang="nb-NO" sz="2400" dirty="0">
                <a:solidFill>
                  <a:prstClr val="black"/>
                </a:solidFill>
                <a:latin typeface="Calibri Light" panose="020F0302020204030204"/>
              </a:rPr>
              <a:t>opplevelse av barnet som spiller inn.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203199" y="193964"/>
            <a:ext cx="1191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Tegn og symptomer på barn med traume</a:t>
            </a:r>
          </a:p>
        </p:txBody>
      </p:sp>
    </p:spTree>
    <p:extLst>
      <p:ext uri="{BB962C8B-B14F-4D97-AF65-F5344CB8AC3E}">
        <p14:creationId xmlns:p14="http://schemas.microsoft.com/office/powerpoint/2010/main" val="30134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217" y="-26475"/>
            <a:ext cx="11714921" cy="620835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00B050"/>
                </a:solidFill>
              </a:rPr>
              <a:t>Tegn og symptomer hos barn - kan være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8905" y="1186739"/>
            <a:ext cx="11714922" cy="4850282"/>
          </a:xfrm>
        </p:spPr>
        <p:txBody>
          <a:bodyPr>
            <a:normAutofit lnSpcReduction="10000"/>
          </a:bodyPr>
          <a:lstStyle/>
          <a:p>
            <a:r>
              <a:rPr lang="nb-NO" dirty="0">
                <a:latin typeface="+mj-lt"/>
              </a:rPr>
              <a:t>Vondt i magen, hodet osv..</a:t>
            </a:r>
          </a:p>
          <a:p>
            <a:r>
              <a:rPr lang="nb-NO" dirty="0">
                <a:latin typeface="+mj-lt"/>
              </a:rPr>
              <a:t>Søvnproblemer</a:t>
            </a:r>
          </a:p>
          <a:p>
            <a:r>
              <a:rPr lang="nb-NO" dirty="0">
                <a:latin typeface="+mj-lt"/>
              </a:rPr>
              <a:t>Tristhet </a:t>
            </a:r>
          </a:p>
          <a:p>
            <a:r>
              <a:rPr lang="nb-NO" dirty="0">
                <a:latin typeface="+mj-lt"/>
              </a:rPr>
              <a:t>Utagering</a:t>
            </a:r>
          </a:p>
          <a:p>
            <a:r>
              <a:rPr lang="nb-NO" dirty="0">
                <a:latin typeface="+mj-lt"/>
              </a:rPr>
              <a:t>Konsentrasjonsvansker  </a:t>
            </a:r>
          </a:p>
          <a:p>
            <a:r>
              <a:rPr lang="nb-NO" dirty="0">
                <a:latin typeface="+mj-lt"/>
              </a:rPr>
              <a:t>Vil ikke hjem fra skole / </a:t>
            </a:r>
            <a:r>
              <a:rPr lang="nb-NO" dirty="0" err="1">
                <a:latin typeface="+mj-lt"/>
              </a:rPr>
              <a:t>bhg</a:t>
            </a:r>
            <a:r>
              <a:rPr lang="nb-NO" dirty="0">
                <a:latin typeface="+mj-lt"/>
              </a:rPr>
              <a:t>.</a:t>
            </a:r>
          </a:p>
          <a:p>
            <a:r>
              <a:rPr lang="nb-NO" dirty="0">
                <a:latin typeface="+mj-lt"/>
              </a:rPr>
              <a:t>Kontaktsøkende / avvisende</a:t>
            </a:r>
          </a:p>
          <a:p>
            <a:r>
              <a:rPr lang="nb-NO" dirty="0">
                <a:latin typeface="+mj-lt"/>
              </a:rPr>
              <a:t>Dårlig sosial fungering</a:t>
            </a:r>
          </a:p>
          <a:p>
            <a:r>
              <a:rPr lang="nb-NO" dirty="0">
                <a:latin typeface="+mj-lt"/>
              </a:rPr>
              <a:t>Aggressive i lek</a:t>
            </a:r>
          </a:p>
          <a:p>
            <a:r>
              <a:rPr lang="nb-NO" dirty="0">
                <a:latin typeface="+mj-lt"/>
              </a:rPr>
              <a:t>Trekke seg unna/være usynlige</a:t>
            </a:r>
          </a:p>
          <a:p>
            <a:r>
              <a:rPr lang="nb-NO" dirty="0">
                <a:latin typeface="+mj-lt"/>
              </a:rPr>
              <a:t>«</a:t>
            </a:r>
            <a:r>
              <a:rPr lang="nb-NO" dirty="0" err="1">
                <a:latin typeface="+mj-lt"/>
              </a:rPr>
              <a:t>Pleasing</a:t>
            </a:r>
            <a:r>
              <a:rPr lang="nb-NO" dirty="0">
                <a:latin typeface="+mj-lt"/>
              </a:rPr>
              <a:t>» adferd </a:t>
            </a:r>
          </a:p>
          <a:p>
            <a:endParaRPr lang="nb-NO" dirty="0">
              <a:latin typeface="+mj-l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1390751"/>
            <a:ext cx="6769331" cy="40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217" y="156404"/>
            <a:ext cx="11714921" cy="846896"/>
          </a:xfrm>
          <a:ln>
            <a:noFill/>
          </a:ln>
        </p:spPr>
        <p:txBody>
          <a:bodyPr/>
          <a:lstStyle/>
          <a:p>
            <a:r>
              <a:rPr lang="nb-NO" dirty="0"/>
              <a:t>                                                     </a:t>
            </a:r>
            <a:r>
              <a:rPr lang="nb-NO" dirty="0">
                <a:solidFill>
                  <a:srgbClr val="0070C0"/>
                </a:solidFill>
              </a:rPr>
              <a:t>GUTT 7 ÅR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37" y="1003300"/>
            <a:ext cx="4381063" cy="4851400"/>
          </a:xfrm>
        </p:spPr>
      </p:pic>
    </p:spTree>
    <p:extLst>
      <p:ext uri="{BB962C8B-B14F-4D97-AF65-F5344CB8AC3E}">
        <p14:creationId xmlns:p14="http://schemas.microsoft.com/office/powerpoint/2010/main" val="38522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217" y="156404"/>
            <a:ext cx="11714921" cy="628787"/>
          </a:xfrm>
        </p:spPr>
        <p:txBody>
          <a:bodyPr/>
          <a:lstStyle/>
          <a:p>
            <a:r>
              <a:rPr lang="nb-NO" dirty="0"/>
              <a:t>                                                   </a:t>
            </a:r>
            <a:r>
              <a:rPr lang="nb-NO" dirty="0">
                <a:solidFill>
                  <a:srgbClr val="FF0000"/>
                </a:solidFill>
              </a:rPr>
              <a:t>JENTE 11 ÅR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74" y="1003300"/>
            <a:ext cx="4050789" cy="4851400"/>
          </a:xfrm>
        </p:spPr>
      </p:pic>
    </p:spTree>
    <p:extLst>
      <p:ext uri="{BB962C8B-B14F-4D97-AF65-F5344CB8AC3E}">
        <p14:creationId xmlns:p14="http://schemas.microsoft.com/office/powerpoint/2010/main" val="21916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I møte med hjelpeapparatet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https://www.nkvts.no/tv/foreldresamarbeid-etter-vold-og-samlivsbrudd/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910" y="1792851"/>
            <a:ext cx="4748912" cy="32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rgbClr val="00B050"/>
                </a:solidFill>
              </a:rPr>
              <a:t>Tegn og symptomer hos voksne – kan være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Isolasjon</a:t>
            </a:r>
          </a:p>
          <a:p>
            <a:r>
              <a:rPr lang="nb-NO" dirty="0">
                <a:latin typeface="+mj-lt"/>
              </a:rPr>
              <a:t>Endring i væremåte, </a:t>
            </a:r>
            <a:r>
              <a:rPr lang="nb-NO" sz="1400" dirty="0">
                <a:latin typeface="+mj-lt"/>
              </a:rPr>
              <a:t>sinne/nedstemthet/nervøs </a:t>
            </a:r>
            <a:r>
              <a:rPr lang="nb-NO" sz="1400" dirty="0" err="1">
                <a:latin typeface="+mj-lt"/>
              </a:rPr>
              <a:t>etc</a:t>
            </a:r>
            <a:endParaRPr lang="nb-NO" sz="1400" dirty="0">
              <a:latin typeface="+mj-lt"/>
            </a:endParaRPr>
          </a:p>
          <a:p>
            <a:r>
              <a:rPr lang="nb-NO" dirty="0">
                <a:latin typeface="+mj-lt"/>
              </a:rPr>
              <a:t>Unnvikelse og/eller bagatellisering</a:t>
            </a:r>
          </a:p>
          <a:p>
            <a:r>
              <a:rPr lang="nb-NO" dirty="0">
                <a:latin typeface="+mj-lt"/>
              </a:rPr>
              <a:t>Angst og depresjoner</a:t>
            </a:r>
          </a:p>
          <a:p>
            <a:r>
              <a:rPr lang="nb-NO" dirty="0">
                <a:latin typeface="+mj-lt"/>
              </a:rPr>
              <a:t>Søker ofte helsehjelp på mange steder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     (fastlege, legevakt osv.)</a:t>
            </a:r>
          </a:p>
          <a:p>
            <a:r>
              <a:rPr lang="nb-NO" dirty="0">
                <a:latin typeface="+mj-lt"/>
              </a:rPr>
              <a:t>Generell endring av atferd, mindre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    kontakt med familie og venner </a:t>
            </a:r>
          </a:p>
          <a:p>
            <a:r>
              <a:rPr lang="nb-NO" dirty="0">
                <a:latin typeface="+mj-lt"/>
              </a:rPr>
              <a:t>Tegn på overvåking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66" y="1654320"/>
            <a:ext cx="5565785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B050"/>
                </a:solidFill>
              </a:rPr>
              <a:t>Vold mot voksne </a:t>
            </a:r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9527144" y="2334242"/>
            <a:ext cx="2519649" cy="2059709"/>
          </a:xfrm>
          <a:prstGeom prst="wedgeEllipseCallout">
            <a:avLst>
              <a:gd name="adj1" fmla="val -120049"/>
              <a:gd name="adj2" fmla="val 28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 gjør alltid narr av meg foran andre…</a:t>
            </a:r>
          </a:p>
        </p:txBody>
      </p:sp>
      <p:sp>
        <p:nvSpPr>
          <p:cNvPr id="5" name="Bildeforklaring formet som en ellipse 4"/>
          <p:cNvSpPr/>
          <p:nvPr/>
        </p:nvSpPr>
        <p:spPr>
          <a:xfrm>
            <a:off x="8682100" y="3949610"/>
            <a:ext cx="2355272" cy="1974920"/>
          </a:xfrm>
          <a:prstGeom prst="wedgeEllipseCallout">
            <a:avLst>
              <a:gd name="adj1" fmla="val -121149"/>
              <a:gd name="adj2" fmla="val -25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 får meg til å føle meg verdiløs</a:t>
            </a:r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8412790" y="542487"/>
            <a:ext cx="2893892" cy="2281282"/>
          </a:xfrm>
          <a:prstGeom prst="wedgeEllipseCallout">
            <a:avLst>
              <a:gd name="adj1" fmla="val -65339"/>
              <a:gd name="adj2" fmla="val 81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 err="1">
                <a:solidFill>
                  <a:prstClr val="white"/>
                </a:solidFill>
                <a:latin typeface="Calibri" panose="020F0502020204030204"/>
              </a:rPr>
              <a:t>Now</a:t>
            </a:r>
            <a:r>
              <a:rPr lang="nb-NO" noProof="0" dirty="0">
                <a:solidFill>
                  <a:prstClr val="white"/>
                </a:solidFill>
                <a:latin typeface="Calibri" panose="020F0502020204030204"/>
              </a:rPr>
              <a:t> I </a:t>
            </a:r>
            <a:r>
              <a:rPr lang="nb-NO" noProof="0" dirty="0" err="1">
                <a:solidFill>
                  <a:prstClr val="white"/>
                </a:solidFill>
                <a:latin typeface="Calibri" panose="020F0502020204030204"/>
              </a:rPr>
              <a:t>know</a:t>
            </a:r>
            <a:r>
              <a:rPr lang="nb-NO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b-NO" noProof="0" dirty="0" err="1">
                <a:solidFill>
                  <a:prstClr val="white"/>
                </a:solidFill>
                <a:latin typeface="Calibri" panose="020F0502020204030204"/>
              </a:rPr>
              <a:t>there</a:t>
            </a:r>
            <a:r>
              <a:rPr lang="nb-NO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b-NO" noProof="0" dirty="0" err="1">
                <a:solidFill>
                  <a:prstClr val="white"/>
                </a:solidFill>
                <a:latin typeface="Calibri" panose="020F0502020204030204"/>
              </a:rPr>
              <a:t>are</a:t>
            </a:r>
            <a:r>
              <a:rPr lang="nb-NO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b-NO" noProof="0" dirty="0" err="1">
                <a:solidFill>
                  <a:prstClr val="white"/>
                </a:solidFill>
                <a:latin typeface="Calibri" panose="020F0502020204030204"/>
              </a:rPr>
              <a:t>also</a:t>
            </a:r>
            <a:r>
              <a:rPr lang="nb-NO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b-NO" noProof="0" dirty="0" err="1">
                <a:solidFill>
                  <a:prstClr val="white"/>
                </a:solidFill>
                <a:latin typeface="Calibri" panose="020F0502020204030204"/>
              </a:rPr>
              <a:t>good</a:t>
            </a:r>
            <a:r>
              <a:rPr lang="nb-NO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nb-NO" noProof="0" dirty="0" err="1">
                <a:solidFill>
                  <a:prstClr val="white"/>
                </a:solidFill>
                <a:latin typeface="Calibri" panose="020F0502020204030204"/>
              </a:rPr>
              <a:t>people</a:t>
            </a:r>
            <a:r>
              <a:rPr lang="nb-NO" noProof="0" dirty="0">
                <a:solidFill>
                  <a:prstClr val="white"/>
                </a:solidFill>
                <a:latin typeface="Calibri" panose="020F0502020204030204"/>
              </a:rPr>
              <a:t> in Norway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69" y="1710491"/>
            <a:ext cx="5344204" cy="3288741"/>
          </a:xfrm>
          <a:prstGeom prst="rect">
            <a:avLst/>
          </a:prstGeom>
        </p:spPr>
      </p:pic>
      <p:sp>
        <p:nvSpPr>
          <p:cNvPr id="3" name="Bildeforklaring formet som en ellipse 2"/>
          <p:cNvSpPr/>
          <p:nvPr/>
        </p:nvSpPr>
        <p:spPr>
          <a:xfrm>
            <a:off x="6473826" y="937706"/>
            <a:ext cx="2032000" cy="2272146"/>
          </a:xfrm>
          <a:prstGeom prst="wedgeEllipseCallout">
            <a:avLst>
              <a:gd name="adj1" fmla="val -82197"/>
              <a:gd name="adj2" fmla="val 35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begynte i det små, og utviklet seg til å bli verre og verre</a:t>
            </a:r>
          </a:p>
        </p:txBody>
      </p:sp>
    </p:spTree>
    <p:extLst>
      <p:ext uri="{BB962C8B-B14F-4D97-AF65-F5344CB8AC3E}">
        <p14:creationId xmlns:p14="http://schemas.microsoft.com/office/powerpoint/2010/main" val="8031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669" y="247261"/>
            <a:ext cx="11555896" cy="549275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Hvem er vi?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199" y="1152395"/>
            <a:ext cx="4559587" cy="5024568"/>
          </a:xfrm>
        </p:spPr>
        <p:txBody>
          <a:bodyPr/>
          <a:lstStyle/>
          <a:p>
            <a:r>
              <a:rPr lang="nb-NO" dirty="0">
                <a:latin typeface="+mj-lt"/>
              </a:rPr>
              <a:t>Totalt </a:t>
            </a:r>
            <a:r>
              <a:rPr lang="nb-NO" dirty="0" err="1">
                <a:latin typeface="+mj-lt"/>
              </a:rPr>
              <a:t>ca</a:t>
            </a:r>
            <a:r>
              <a:rPr lang="nb-NO" dirty="0">
                <a:latin typeface="+mj-lt"/>
              </a:rPr>
              <a:t> 8 årsverk fordelt på </a:t>
            </a:r>
          </a:p>
          <a:p>
            <a:r>
              <a:rPr lang="nb-NO" dirty="0">
                <a:latin typeface="+mj-lt"/>
              </a:rPr>
              <a:t>10 ansatte </a:t>
            </a:r>
          </a:p>
          <a:p>
            <a:r>
              <a:rPr lang="nb-NO" dirty="0">
                <a:latin typeface="+mj-lt"/>
              </a:rPr>
              <a:t>Vernepleier</a:t>
            </a:r>
          </a:p>
          <a:p>
            <a:r>
              <a:rPr lang="nb-NO" dirty="0">
                <a:latin typeface="+mj-lt"/>
              </a:rPr>
              <a:t>Pedagoger</a:t>
            </a:r>
          </a:p>
          <a:p>
            <a:r>
              <a:rPr lang="nb-NO" dirty="0">
                <a:latin typeface="+mj-lt"/>
              </a:rPr>
              <a:t>Barnevernspedagoger</a:t>
            </a:r>
          </a:p>
          <a:p>
            <a:r>
              <a:rPr lang="nb-NO" dirty="0">
                <a:latin typeface="+mj-lt"/>
              </a:rPr>
              <a:t>Sosionom </a:t>
            </a:r>
          </a:p>
          <a:p>
            <a:r>
              <a:rPr lang="nb-NO" dirty="0">
                <a:latin typeface="+mj-lt"/>
              </a:rPr>
              <a:t>Sykepleier</a:t>
            </a:r>
          </a:p>
          <a:p>
            <a:r>
              <a:rPr lang="nb-NO" dirty="0">
                <a:latin typeface="+mj-lt"/>
              </a:rPr>
              <a:t>Politi m.fl.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064712"/>
            <a:ext cx="5351745" cy="511225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89" y="1152395"/>
            <a:ext cx="6126158" cy="40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>
                <a:solidFill>
                  <a:srgbClr val="00B050"/>
                </a:solidFill>
              </a:rPr>
              <a:t>Er du bekymret eller har mistanke om vold eller overgrep?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274164"/>
            <a:ext cx="5181600" cy="4902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>
                <a:latin typeface="+mj-lt"/>
              </a:rPr>
              <a:t>Å stille direkte spørsmål om vold, voldtekt eller andre seksuelle overgrep, enten hendelsene pågår nå eller ligger tilbake i tid, kan være en viktig støtte for den utsatte.</a:t>
            </a:r>
          </a:p>
          <a:p>
            <a:pPr>
              <a:lnSpc>
                <a:spcPct val="100000"/>
              </a:lnSpc>
            </a:pPr>
            <a:r>
              <a:rPr lang="nb-NO" dirty="0">
                <a:latin typeface="+mj-lt"/>
              </a:rPr>
              <a:t>Det er viktig at den som forteller opplever seg sett og hørt, og at du tar deg tid til å lytte.</a:t>
            </a:r>
          </a:p>
          <a:p>
            <a:pPr>
              <a:lnSpc>
                <a:spcPct val="100000"/>
              </a:lnSpc>
            </a:pPr>
            <a:r>
              <a:rPr lang="nb-NO" dirty="0">
                <a:latin typeface="+mj-lt"/>
              </a:rPr>
              <a:t>Vær tålmodig!</a:t>
            </a: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3108" y="1764575"/>
            <a:ext cx="5101724" cy="28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Hvem kan jeg kontakte?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Ved akutt fare for liv og helse; </a:t>
            </a:r>
            <a:r>
              <a:rPr lang="nb-NO" b="1" dirty="0"/>
              <a:t>politiet 112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Ved bekymring for barn: Barneverntjenesten</a:t>
            </a:r>
          </a:p>
          <a:p>
            <a:r>
              <a:rPr lang="nb-NO" dirty="0"/>
              <a:t>For råd og veiledning:</a:t>
            </a:r>
          </a:p>
          <a:p>
            <a:pPr lvl="2"/>
            <a:r>
              <a:rPr lang="nb-NO" dirty="0"/>
              <a:t>Politiet 02800</a:t>
            </a:r>
          </a:p>
          <a:p>
            <a:pPr lvl="2"/>
            <a:r>
              <a:rPr lang="nb-NO" dirty="0"/>
              <a:t>BVT</a:t>
            </a:r>
          </a:p>
          <a:p>
            <a:pPr lvl="2"/>
            <a:r>
              <a:rPr lang="nb-NO" dirty="0"/>
              <a:t>RKKS</a:t>
            </a:r>
          </a:p>
          <a:p>
            <a:pPr lvl="2"/>
            <a:r>
              <a:rPr lang="nb-NO" dirty="0"/>
              <a:t>VO-Linjen 116 006</a:t>
            </a:r>
          </a:p>
          <a:p>
            <a:pPr lvl="2"/>
            <a:endParaRPr lang="nb-NO" dirty="0"/>
          </a:p>
          <a:p>
            <a:pPr lvl="2"/>
            <a:endParaRPr lang="nb-NO" dirty="0"/>
          </a:p>
          <a:p>
            <a:r>
              <a:rPr lang="nb-NO" dirty="0"/>
              <a:t>Alle har en selvstendig meldeplikt ved alvorlig bekymring for et barn.</a:t>
            </a:r>
          </a:p>
          <a:p>
            <a:r>
              <a:rPr lang="nb-NO" dirty="0"/>
              <a:t>Alle har </a:t>
            </a:r>
            <a:r>
              <a:rPr lang="nb-NO"/>
              <a:t>avvergelsesplikt «ved </a:t>
            </a:r>
            <a:r>
              <a:rPr lang="nb-NO" dirty="0"/>
              <a:t>rimelig grunn til å tro at en alvorlig straffbar handling </a:t>
            </a:r>
            <a:r>
              <a:rPr lang="nb-NO"/>
              <a:t>vil skje»</a:t>
            </a:r>
            <a:endParaRPr lang="nb-NO" dirty="0"/>
          </a:p>
          <a:p>
            <a:pPr marL="0" indent="0"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05314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5636" y="1286316"/>
            <a:ext cx="6216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Ringerike Krise,- og Kompetansesenter/Krisesenter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Telefon: 32 17 06 90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Facebook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2" y="347891"/>
            <a:ext cx="3519055" cy="51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5668612-E228-A262-05DA-06E11F0FCDA3}"/>
              </a:ext>
            </a:extLst>
          </p:cNvPr>
          <p:cNvSpPr/>
          <p:nvPr/>
        </p:nvSpPr>
        <p:spPr>
          <a:xfrm>
            <a:off x="0" y="318052"/>
            <a:ext cx="12191996" cy="131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81D4530-3F86-704E-692E-7B040A75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75" y="454622"/>
            <a:ext cx="10254463" cy="1950191"/>
          </a:xfrm>
          <a:prstGeom prst="rect">
            <a:avLst/>
          </a:prstGeom>
        </p:spPr>
      </p:pic>
      <p:sp>
        <p:nvSpPr>
          <p:cNvPr id="4" name="Rettvinklet trekant 3">
            <a:extLst>
              <a:ext uri="{FF2B5EF4-FFF2-40B4-BE49-F238E27FC236}">
                <a16:creationId xmlns:a16="http://schemas.microsoft.com/office/drawing/2014/main" id="{67718578-BBB6-86E1-E08B-4FA057882000}"/>
              </a:ext>
            </a:extLst>
          </p:cNvPr>
          <p:cNvSpPr/>
          <p:nvPr/>
        </p:nvSpPr>
        <p:spPr>
          <a:xfrm rot="10800000" flipV="1">
            <a:off x="1365274" y="3879587"/>
            <a:ext cx="10513536" cy="1538881"/>
          </a:xfrm>
          <a:prstGeom prst="rtTriangle">
            <a:avLst/>
          </a:prstGeom>
          <a:solidFill>
            <a:srgbClr val="01B6AD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F4D3F72-6416-FC6D-FA5B-CBDFA4AE97B3}"/>
              </a:ext>
            </a:extLst>
          </p:cNvPr>
          <p:cNvSpPr/>
          <p:nvPr/>
        </p:nvSpPr>
        <p:spPr>
          <a:xfrm rot="10800000" flipH="1" flipV="1">
            <a:off x="0" y="5226331"/>
            <a:ext cx="12192000" cy="1631669"/>
          </a:xfrm>
          <a:prstGeom prst="rect">
            <a:avLst/>
          </a:prstGeom>
          <a:solidFill>
            <a:srgbClr val="01B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vinklet trekant 5">
            <a:extLst>
              <a:ext uri="{FF2B5EF4-FFF2-40B4-BE49-F238E27FC236}">
                <a16:creationId xmlns:a16="http://schemas.microsoft.com/office/drawing/2014/main" id="{35118F21-7ECE-6B35-50CB-6385C6798FAA}"/>
              </a:ext>
            </a:extLst>
          </p:cNvPr>
          <p:cNvSpPr/>
          <p:nvPr/>
        </p:nvSpPr>
        <p:spPr>
          <a:xfrm rot="10800000" flipH="1" flipV="1">
            <a:off x="0" y="3879588"/>
            <a:ext cx="12135816" cy="1340799"/>
          </a:xfrm>
          <a:prstGeom prst="rtTriangle">
            <a:avLst/>
          </a:prstGeom>
          <a:solidFill>
            <a:srgbClr val="9AE2D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1F247ED2-4159-B0C8-D6D7-D29022C7EDC9}"/>
              </a:ext>
            </a:extLst>
          </p:cNvPr>
          <p:cNvSpPr/>
          <p:nvPr/>
        </p:nvSpPr>
        <p:spPr>
          <a:xfrm rot="10800000" flipV="1">
            <a:off x="0" y="4032531"/>
            <a:ext cx="12192000" cy="1198510"/>
          </a:xfrm>
          <a:prstGeom prst="rtTriangle">
            <a:avLst/>
          </a:prstGeom>
          <a:solidFill>
            <a:srgbClr val="01B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BAE0C6C-0F02-7465-251C-7F50E9ED9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44" y="6174828"/>
            <a:ext cx="12191996" cy="874882"/>
          </a:xfrm>
        </p:spPr>
        <p:txBody>
          <a:bodyPr>
            <a:noAutofit/>
          </a:bodyPr>
          <a:lstStyle/>
          <a:p>
            <a:r>
              <a:rPr lang="nb-NO" sz="2800" b="1" spc="300" dirty="0">
                <a:solidFill>
                  <a:schemeClr val="bg1"/>
                </a:solidFill>
              </a:rPr>
              <a:t>Takk for oppmerksomheten!</a:t>
            </a:r>
          </a:p>
        </p:txBody>
      </p:sp>
      <p:sp>
        <p:nvSpPr>
          <p:cNvPr id="2" name="Undertittel 2">
            <a:extLst>
              <a:ext uri="{FF2B5EF4-FFF2-40B4-BE49-F238E27FC236}">
                <a16:creationId xmlns:a16="http://schemas.microsoft.com/office/drawing/2014/main" id="{67B00324-6A8A-5D89-0CEE-BDE937F52A4A}"/>
              </a:ext>
            </a:extLst>
          </p:cNvPr>
          <p:cNvSpPr txBox="1">
            <a:spLocks/>
          </p:cNvSpPr>
          <p:nvPr/>
        </p:nvSpPr>
        <p:spPr>
          <a:xfrm>
            <a:off x="0" y="2592643"/>
            <a:ext cx="12192000" cy="874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RINGERIKE KRISE- OG KOMPETANSESENTER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3000" b="1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VOLD I NÆRE RELASJONER</a:t>
            </a:r>
          </a:p>
        </p:txBody>
      </p:sp>
    </p:spTree>
    <p:extLst>
      <p:ext uri="{BB962C8B-B14F-4D97-AF65-F5344CB8AC3E}">
        <p14:creationId xmlns:p14="http://schemas.microsoft.com/office/powerpoint/2010/main" val="9874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248A4-34C6-6F48-43AA-10457A1C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Vårt tilbud på RKKS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097A3D-5B52-2381-84AE-D8F96ED66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6928"/>
            <a:ext cx="3253509" cy="4689032"/>
          </a:xfrm>
        </p:spPr>
        <p:txBody>
          <a:bodyPr>
            <a:normAutofit/>
          </a:bodyPr>
          <a:lstStyle/>
          <a:p>
            <a:r>
              <a:rPr lang="nb-NO" dirty="0"/>
              <a:t>Botilbud</a:t>
            </a:r>
          </a:p>
          <a:p>
            <a:r>
              <a:rPr lang="nb-NO" dirty="0"/>
              <a:t>Samtaler  </a:t>
            </a:r>
          </a:p>
          <a:p>
            <a:r>
              <a:rPr lang="nb-NO" dirty="0"/>
              <a:t>Veiledning, </a:t>
            </a:r>
            <a:r>
              <a:rPr lang="nb-NO" dirty="0" err="1"/>
              <a:t>ink</a:t>
            </a:r>
            <a:r>
              <a:rPr lang="nb-NO" dirty="0"/>
              <a:t> juridisk hjelp.</a:t>
            </a:r>
          </a:p>
          <a:p>
            <a:r>
              <a:rPr lang="nb-NO" dirty="0"/>
              <a:t>Info om rettigheter og muligheter</a:t>
            </a:r>
          </a:p>
          <a:p>
            <a:r>
              <a:rPr lang="nb-NO" dirty="0"/>
              <a:t>Hjelp til kontakt med hjelpeapparatet</a:t>
            </a:r>
          </a:p>
          <a:p>
            <a:r>
              <a:rPr lang="nb-NO" dirty="0"/>
              <a:t>Oppfølging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153" y="1295400"/>
            <a:ext cx="769460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00B050"/>
                </a:solidFill>
              </a:rPr>
              <a:t>Noen av våre samarbeidspartnere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Barneverntjenesten</a:t>
            </a:r>
          </a:p>
          <a:p>
            <a:r>
              <a:rPr lang="nb-NO" dirty="0">
                <a:latin typeface="+mj-lt"/>
              </a:rPr>
              <a:t>NAV</a:t>
            </a:r>
          </a:p>
          <a:p>
            <a:r>
              <a:rPr lang="nb-NO" dirty="0">
                <a:latin typeface="+mj-lt"/>
              </a:rPr>
              <a:t>Støttesenteret for kriminalitetsutsatte</a:t>
            </a:r>
          </a:p>
          <a:p>
            <a:r>
              <a:rPr lang="nb-NO" dirty="0">
                <a:latin typeface="+mj-lt"/>
              </a:rPr>
              <a:t>NOK-senter for seksuell overgrep og incest </a:t>
            </a:r>
          </a:p>
          <a:p>
            <a:r>
              <a:rPr lang="nb-NO" dirty="0">
                <a:latin typeface="+mj-lt"/>
              </a:rPr>
              <a:t>Krisesentre over hele Norge </a:t>
            </a:r>
          </a:p>
          <a:p>
            <a:r>
              <a:rPr lang="nb-NO" dirty="0">
                <a:latin typeface="+mj-lt"/>
              </a:rPr>
              <a:t>Rask psykisk helse / rustjenesten</a:t>
            </a:r>
          </a:p>
          <a:p>
            <a:r>
              <a:rPr lang="nb-NO" dirty="0">
                <a:latin typeface="+mj-lt"/>
              </a:rPr>
              <a:t>Politi </a:t>
            </a:r>
          </a:p>
          <a:p>
            <a:r>
              <a:rPr lang="nb-NO" dirty="0">
                <a:latin typeface="+mj-lt"/>
              </a:rPr>
              <a:t>UDI/utlendingsavdelingen</a:t>
            </a:r>
          </a:p>
          <a:p>
            <a:r>
              <a:rPr lang="nb-NO" dirty="0">
                <a:latin typeface="+mj-lt"/>
              </a:rPr>
              <a:t>Legevakt / fastlege / tannleger</a:t>
            </a:r>
          </a:p>
          <a:p>
            <a:r>
              <a:rPr lang="nb-NO" dirty="0">
                <a:latin typeface="+mj-lt"/>
              </a:rPr>
              <a:t>Helsestasjon</a:t>
            </a:r>
          </a:p>
        </p:txBody>
      </p:sp>
      <p:sp>
        <p:nvSpPr>
          <p:cNvPr id="4" name="AutoShape 2" descr="Nav - Nødhjelp til «Hjelp med Nav»: - Dette kommer mange til ny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66" y="1302256"/>
            <a:ext cx="4058944" cy="439718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0" y="4050989"/>
            <a:ext cx="3087041" cy="16231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160" y="1302256"/>
            <a:ext cx="2231668" cy="2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Beboere på RKKS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2217" y="1727294"/>
            <a:ext cx="6877215" cy="3796741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+mj-lt"/>
              </a:rPr>
              <a:t>Antall beboere på RKKS har økt de siste årene</a:t>
            </a:r>
          </a:p>
          <a:p>
            <a:r>
              <a:rPr lang="nb-NO" sz="2800" dirty="0">
                <a:latin typeface="+mj-lt"/>
              </a:rPr>
              <a:t>2021;35 kvinner, 31 barn og 1 mann</a:t>
            </a:r>
          </a:p>
          <a:p>
            <a:pPr marL="0" indent="0">
              <a:buNone/>
            </a:pPr>
            <a:endParaRPr lang="nb-NO" sz="2800" dirty="0">
              <a:latin typeface="+mj-lt"/>
            </a:endParaRPr>
          </a:p>
          <a:p>
            <a:r>
              <a:rPr lang="nb-NO" sz="2800" dirty="0">
                <a:latin typeface="+mj-lt"/>
              </a:rPr>
              <a:t>2024: 88 kvinner, 63 barn og 5 menn</a:t>
            </a:r>
          </a:p>
          <a:p>
            <a:endParaRPr lang="nb-NO" sz="2800" dirty="0">
              <a:latin typeface="+mj-lt"/>
            </a:endParaRPr>
          </a:p>
          <a:p>
            <a:r>
              <a:rPr lang="nb-NO" sz="2800" dirty="0">
                <a:latin typeface="+mj-lt"/>
              </a:rPr>
              <a:t>2024: Dagsbesøk/enesamtale på telefon: 422</a:t>
            </a:r>
          </a:p>
          <a:p>
            <a:endParaRPr lang="nb-NO" sz="2800" dirty="0">
              <a:latin typeface="+mj-lt"/>
            </a:endParaRPr>
          </a:p>
          <a:p>
            <a:endParaRPr lang="nb-NO" sz="2800" dirty="0"/>
          </a:p>
        </p:txBody>
      </p:sp>
      <p:pic>
        <p:nvPicPr>
          <p:cNvPr id="1026" name="Picture 2" descr="Jente ser ut gjennom vindu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98" y="1910174"/>
            <a:ext cx="4558540" cy="30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Psykisk vold mot barn gir mest angst og depresjon senere i liv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79" y="2194944"/>
            <a:ext cx="3506647" cy="225521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Hva er vold i nære relasjoner?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71669" y="1277655"/>
            <a:ext cx="5748131" cy="48993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600" dirty="0">
                <a:latin typeface="+mj-lt"/>
              </a:rPr>
              <a:t>Vold er enhver handling rettet mot en annen person, og som gjennom denne handlingen: Skader, smerter skremmer eller krenker og som får denne personen til å gjøre noe mot sin vilje eller slutte å gjøre noe den vil.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>
                <a:latin typeface="Comic Sans MS" panose="030F0702030302020204" pitchFamily="66" charset="0"/>
              </a:rPr>
              <a:t>	</a:t>
            </a:r>
            <a:endParaRPr lang="nb-NO" sz="2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2701" y="1102290"/>
            <a:ext cx="5241099" cy="507467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nb-NO" sz="2600" dirty="0">
              <a:latin typeface="+mj-lt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nb-NO" sz="2000" i="1" dirty="0">
                <a:latin typeface="+mj-lt"/>
              </a:rPr>
              <a:t>Handlingen har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b-NO" sz="2000" i="1" dirty="0">
                <a:latin typeface="+mj-lt"/>
              </a:rPr>
              <a:t> et mål, og målet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b-NO" sz="2000" i="1" dirty="0">
                <a:latin typeface="+mj-lt"/>
              </a:rPr>
              <a:t> er påvirkning av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b-NO" sz="2000" i="1" dirty="0">
                <a:latin typeface="+mj-lt"/>
              </a:rPr>
              <a:t> andre personer</a:t>
            </a:r>
            <a:r>
              <a:rPr lang="nb-NO" sz="2000" dirty="0">
                <a:latin typeface="+mj-lt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nb-NO" sz="2000" dirty="0">
              <a:latin typeface="+mj-lt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nb-NO" sz="2000" dirty="0">
                <a:latin typeface="+mj-lt"/>
              </a:rPr>
              <a:t>(«Meningen med volden» av Per Isdal, 2000)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8450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1 av 4 opplever vold</a:t>
            </a:r>
            <a:r>
              <a:rPr lang="nb-NO" sz="3600" dirty="0"/>
              <a:t>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71669" y="1302327"/>
            <a:ext cx="5748131" cy="4874636"/>
          </a:xfrm>
        </p:spPr>
        <p:txBody>
          <a:bodyPr>
            <a:normAutofit/>
          </a:bodyPr>
          <a:lstStyle/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 sannsynlighet er derfor høy for at du vil møte voldsutsatte.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  <a:p>
            <a:r>
              <a:rPr lang="nb-NO" sz="1200" dirty="0">
                <a:latin typeface="+mj-lt"/>
              </a:rPr>
              <a:t>(Redd Barna)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5039" y="1302327"/>
            <a:ext cx="4818269" cy="36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>
                <a:solidFill>
                  <a:srgbClr val="00B050"/>
                </a:solidFill>
              </a:rPr>
              <a:t>Ulike typer vold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71669" y="1152395"/>
            <a:ext cx="5748131" cy="5024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Fysisk vold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Psykisk vold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Materiell vold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 Seksuell vold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 Latent vold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 Sosial kontroll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7858" y="1152395"/>
            <a:ext cx="5165942" cy="5024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Økonomisk vold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 Digital vold/nettovergrep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+mj-lt"/>
              </a:rPr>
              <a:t> Vitne til vold, -kan være like skadelig og skremmende som selv å bli utsatt for det. </a:t>
            </a:r>
          </a:p>
          <a:p>
            <a:pPr>
              <a:lnSpc>
                <a:spcPct val="150000"/>
              </a:lnSpc>
            </a:pPr>
            <a:r>
              <a:rPr lang="nb-NO" dirty="0" err="1">
                <a:latin typeface="+mj-lt"/>
              </a:rPr>
              <a:t>Æresvold</a:t>
            </a:r>
            <a:endParaRPr lang="nb-NO" dirty="0">
              <a:latin typeface="+mj-lt"/>
            </a:endParaRPr>
          </a:p>
          <a:p>
            <a:r>
              <a:rPr lang="nb-NO" dirty="0"/>
              <a:t>Fortsettelsesvold</a:t>
            </a:r>
          </a:p>
        </p:txBody>
      </p:sp>
    </p:spTree>
    <p:extLst>
      <p:ext uri="{BB962C8B-B14F-4D97-AF65-F5344CB8AC3E}">
        <p14:creationId xmlns:p14="http://schemas.microsoft.com/office/powerpoint/2010/main" val="39178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2958D-EB2A-3C71-39B5-483CEC30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Psykisk vold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B1A7AD-272F-658C-010B-302D51BB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b="0" i="0" dirty="0">
                <a:effectLst/>
              </a:rPr>
              <a:t>Psykisk vold er ord, kroppsspråk og stemmebruk som krenker, truer og kontrollerer den andre</a:t>
            </a:r>
            <a:r>
              <a:rPr lang="nb-NO" dirty="0"/>
              <a:t>:</a:t>
            </a:r>
            <a:endParaRPr lang="nb-NO" b="0" i="0" dirty="0">
              <a:effectLst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nb-NO" b="0" i="0" dirty="0">
                <a:effectLst/>
              </a:rPr>
              <a:t> </a:t>
            </a:r>
            <a:r>
              <a:rPr lang="nb-NO" dirty="0"/>
              <a:t>Trusler,</a:t>
            </a:r>
            <a:r>
              <a:rPr lang="nb-NO" b="0" i="0" dirty="0">
                <a:effectLst/>
              </a:rPr>
              <a:t> latterliggjøring, kalle stygge ting, kontrollere hva den andre får gjøre eller hvem den kan være sammen med,  begrense behov og meninger, utagerende sjalusi, isolere, ignorere og avvise den andres følelser m.m.</a:t>
            </a:r>
            <a:br>
              <a:rPr lang="nb-NO" b="0" i="0" dirty="0">
                <a:effectLst/>
              </a:rPr>
            </a:br>
            <a:endParaRPr lang="nb-NO" b="0" i="0" dirty="0">
              <a:effectLst/>
            </a:endParaRPr>
          </a:p>
          <a:p>
            <a:r>
              <a:rPr lang="nb-NO" b="0" i="0" dirty="0">
                <a:effectLst/>
              </a:rPr>
              <a:t>Psykisk vold skader selvbildet vårt. </a:t>
            </a:r>
            <a:r>
              <a:rPr lang="nb-NO" dirty="0"/>
              <a:t>D</a:t>
            </a:r>
            <a:r>
              <a:rPr lang="nb-NO" b="0" i="0" dirty="0">
                <a:effectLst/>
              </a:rPr>
              <a:t>et leder ofte til en følelse av å være liten, skyldig, mindreverdig, redd og trist. Psykisk vold over tid </a:t>
            </a:r>
            <a:r>
              <a:rPr lang="nb-NO" dirty="0"/>
              <a:t>fører </a:t>
            </a:r>
            <a:r>
              <a:rPr lang="nb-NO" b="0" i="0" dirty="0">
                <a:effectLst/>
              </a:rPr>
              <a:t>ofte til at man flytter grensen for hva man aksepterer å b</a:t>
            </a:r>
            <a:r>
              <a:rPr lang="nb-NO" b="0" i="0" dirty="0">
                <a:effectLst/>
                <a:latin typeface="acumin-pro"/>
              </a:rPr>
              <a:t>li utsatt for.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14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896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0" baseType="lpstr">
      <vt:lpstr>acumin-pro</vt:lpstr>
      <vt:lpstr>Arial</vt:lpstr>
      <vt:lpstr>Calibri</vt:lpstr>
      <vt:lpstr>Calibri Light</vt:lpstr>
      <vt:lpstr>Comic Sans MS</vt:lpstr>
      <vt:lpstr>Courier New</vt:lpstr>
      <vt:lpstr>1_Office-tema</vt:lpstr>
      <vt:lpstr>Ringerike Krise,- og Kompetansesenter/Krisesenteret</vt:lpstr>
      <vt:lpstr>Hvem er vi?</vt:lpstr>
      <vt:lpstr>Vårt tilbud på RKKS </vt:lpstr>
      <vt:lpstr>Noen av våre samarbeidspartnere </vt:lpstr>
      <vt:lpstr>Beboere på RKKS </vt:lpstr>
      <vt:lpstr>Hva er vold i nære relasjoner? </vt:lpstr>
      <vt:lpstr>1 av 4 opplever vold…</vt:lpstr>
      <vt:lpstr>Ulike typer vold </vt:lpstr>
      <vt:lpstr>Psykisk vold </vt:lpstr>
      <vt:lpstr>Det finnes så mange typer vold i nære relasjoner…                       </vt:lpstr>
      <vt:lpstr>Barn på krisesenteret </vt:lpstr>
      <vt:lpstr>Vold mot barn</vt:lpstr>
      <vt:lpstr>PowerPoint-presentasjon</vt:lpstr>
      <vt:lpstr>Tegn og symptomer hos barn - kan være </vt:lpstr>
      <vt:lpstr>                                                     GUTT 7 ÅR</vt:lpstr>
      <vt:lpstr>                                                   JENTE 11 ÅR</vt:lpstr>
      <vt:lpstr>I møte med hjelpeapparatet </vt:lpstr>
      <vt:lpstr>Tegn og symptomer hos voksne – kan være  </vt:lpstr>
      <vt:lpstr>Vold mot voksne </vt:lpstr>
      <vt:lpstr>Er du bekymret eller har mistanke om vold eller overgrep? </vt:lpstr>
      <vt:lpstr>Hvem kan jeg kontakte?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Gina Berntsen</dc:creator>
  <cp:lastModifiedBy>Cicilie Gammenthaler Bøsei</cp:lastModifiedBy>
  <cp:revision>87</cp:revision>
  <dcterms:created xsi:type="dcterms:W3CDTF">2025-02-06T18:15:11Z</dcterms:created>
  <dcterms:modified xsi:type="dcterms:W3CDTF">2025-09-19T08:20:55Z</dcterms:modified>
</cp:coreProperties>
</file>