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71" r:id="rId4"/>
    <p:sldId id="273" r:id="rId5"/>
    <p:sldId id="268" r:id="rId6"/>
    <p:sldId id="269" r:id="rId7"/>
    <p:sldId id="274" r:id="rId8"/>
    <p:sldId id="270" r:id="rId9"/>
  </p:sldIdLst>
  <p:sldSz cx="12192000" cy="6858000"/>
  <p:notesSz cx="6810375" cy="99425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3DE6A2-A06F-4CDF-A078-94329A8AFB2C}" v="5" dt="2023-10-24T13:19:33.0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8" autoAdjust="0"/>
    <p:restoredTop sz="62287" autoAdjust="0"/>
  </p:normalViewPr>
  <p:slideViewPr>
    <p:cSldViewPr snapToGrid="0">
      <p:cViewPr varScale="1">
        <p:scale>
          <a:sx n="46" d="100"/>
          <a:sy n="46" d="100"/>
        </p:scale>
        <p:origin x="13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e Erik Skotterud Rasmussen" userId="9c094441-67ec-4161-a9b6-630b18c6ff26" providerId="ADAL" clId="{FA3DE6A2-A06F-4CDF-A078-94329A8AFB2C}"/>
    <pc:docChg chg="undo custSel addSld delSld modSld">
      <pc:chgData name="Ole Erik Skotterud Rasmussen" userId="9c094441-67ec-4161-a9b6-630b18c6ff26" providerId="ADAL" clId="{FA3DE6A2-A06F-4CDF-A078-94329A8AFB2C}" dt="2023-10-24T15:15:40.128" v="3618" actId="6549"/>
      <pc:docMkLst>
        <pc:docMk/>
      </pc:docMkLst>
      <pc:sldChg chg="modSp mod">
        <pc:chgData name="Ole Erik Skotterud Rasmussen" userId="9c094441-67ec-4161-a9b6-630b18c6ff26" providerId="ADAL" clId="{FA3DE6A2-A06F-4CDF-A078-94329A8AFB2C}" dt="2023-10-24T14:01:19.511" v="3208" actId="20577"/>
        <pc:sldMkLst>
          <pc:docMk/>
          <pc:sldMk cId="962993446" sldId="260"/>
        </pc:sldMkLst>
        <pc:spChg chg="mod">
          <ac:chgData name="Ole Erik Skotterud Rasmussen" userId="9c094441-67ec-4161-a9b6-630b18c6ff26" providerId="ADAL" clId="{FA3DE6A2-A06F-4CDF-A078-94329A8AFB2C}" dt="2023-10-24T14:01:19.511" v="3208" actId="20577"/>
          <ac:spMkLst>
            <pc:docMk/>
            <pc:sldMk cId="962993446" sldId="260"/>
            <ac:spMk id="3" creationId="{40D927A7-7956-9A25-0D88-A331645CCB71}"/>
          </ac:spMkLst>
        </pc:spChg>
      </pc:sldChg>
      <pc:sldChg chg="modSp mod modNotesTx">
        <pc:chgData name="Ole Erik Skotterud Rasmussen" userId="9c094441-67ec-4161-a9b6-630b18c6ff26" providerId="ADAL" clId="{FA3DE6A2-A06F-4CDF-A078-94329A8AFB2C}" dt="2023-10-24T15:11:59.901" v="3615" actId="20577"/>
        <pc:sldMkLst>
          <pc:docMk/>
          <pc:sldMk cId="2546368799" sldId="268"/>
        </pc:sldMkLst>
        <pc:spChg chg="mod">
          <ac:chgData name="Ole Erik Skotterud Rasmussen" userId="9c094441-67ec-4161-a9b6-630b18c6ff26" providerId="ADAL" clId="{FA3DE6A2-A06F-4CDF-A078-94329A8AFB2C}" dt="2023-10-24T14:25:49.626" v="3216" actId="1076"/>
          <ac:spMkLst>
            <pc:docMk/>
            <pc:sldMk cId="2546368799" sldId="268"/>
            <ac:spMk id="3" creationId="{81D7C148-C1C7-851C-5373-DC874DA6FF5D}"/>
          </ac:spMkLst>
        </pc:spChg>
      </pc:sldChg>
      <pc:sldChg chg="modSp mod modNotesTx">
        <pc:chgData name="Ole Erik Skotterud Rasmussen" userId="9c094441-67ec-4161-a9b6-630b18c6ff26" providerId="ADAL" clId="{FA3DE6A2-A06F-4CDF-A078-94329A8AFB2C}" dt="2023-10-24T15:12:11.319" v="3616" actId="6549"/>
        <pc:sldMkLst>
          <pc:docMk/>
          <pc:sldMk cId="1669470904" sldId="269"/>
        </pc:sldMkLst>
        <pc:spChg chg="mod">
          <ac:chgData name="Ole Erik Skotterud Rasmussen" userId="9c094441-67ec-4161-a9b6-630b18c6ff26" providerId="ADAL" clId="{FA3DE6A2-A06F-4CDF-A078-94329A8AFB2C}" dt="2023-10-24T13:04:20.106" v="1971" actId="20577"/>
          <ac:spMkLst>
            <pc:docMk/>
            <pc:sldMk cId="1669470904" sldId="269"/>
            <ac:spMk id="2" creationId="{FB2B2D3A-7218-F3FF-B28A-8E62DE1C6D75}"/>
          </ac:spMkLst>
        </pc:spChg>
        <pc:spChg chg="mod">
          <ac:chgData name="Ole Erik Skotterud Rasmussen" userId="9c094441-67ec-4161-a9b6-630b18c6ff26" providerId="ADAL" clId="{FA3DE6A2-A06F-4CDF-A078-94329A8AFB2C}" dt="2023-10-24T13:51:53.316" v="3180" actId="20577"/>
          <ac:spMkLst>
            <pc:docMk/>
            <pc:sldMk cId="1669470904" sldId="269"/>
            <ac:spMk id="3" creationId="{81D7C148-C1C7-851C-5373-DC874DA6FF5D}"/>
          </ac:spMkLst>
        </pc:spChg>
      </pc:sldChg>
      <pc:sldChg chg="modSp mod modNotesTx">
        <pc:chgData name="Ole Erik Skotterud Rasmussen" userId="9c094441-67ec-4161-a9b6-630b18c6ff26" providerId="ADAL" clId="{FA3DE6A2-A06F-4CDF-A078-94329A8AFB2C}" dt="2023-10-24T15:15:40.128" v="3618" actId="6549"/>
        <pc:sldMkLst>
          <pc:docMk/>
          <pc:sldMk cId="3226883694" sldId="270"/>
        </pc:sldMkLst>
        <pc:spChg chg="mod">
          <ac:chgData name="Ole Erik Skotterud Rasmussen" userId="9c094441-67ec-4161-a9b6-630b18c6ff26" providerId="ADAL" clId="{FA3DE6A2-A06F-4CDF-A078-94329A8AFB2C}" dt="2023-10-24T13:04:36.273" v="2017" actId="20577"/>
          <ac:spMkLst>
            <pc:docMk/>
            <pc:sldMk cId="3226883694" sldId="270"/>
            <ac:spMk id="2" creationId="{FB2B2D3A-7218-F3FF-B28A-8E62DE1C6D75}"/>
          </ac:spMkLst>
        </pc:spChg>
        <pc:spChg chg="mod">
          <ac:chgData name="Ole Erik Skotterud Rasmussen" userId="9c094441-67ec-4161-a9b6-630b18c6ff26" providerId="ADAL" clId="{FA3DE6A2-A06F-4CDF-A078-94329A8AFB2C}" dt="2023-10-24T13:08:18.924" v="2157" actId="20577"/>
          <ac:spMkLst>
            <pc:docMk/>
            <pc:sldMk cId="3226883694" sldId="270"/>
            <ac:spMk id="3" creationId="{81D7C148-C1C7-851C-5373-DC874DA6FF5D}"/>
          </ac:spMkLst>
        </pc:spChg>
      </pc:sldChg>
      <pc:sldChg chg="modSp mod modShow modNotesTx">
        <pc:chgData name="Ole Erik Skotterud Rasmussen" userId="9c094441-67ec-4161-a9b6-630b18c6ff26" providerId="ADAL" clId="{FA3DE6A2-A06F-4CDF-A078-94329A8AFB2C}" dt="2023-10-24T15:05:54.914" v="3218" actId="6549"/>
        <pc:sldMkLst>
          <pc:docMk/>
          <pc:sldMk cId="1512258128" sldId="271"/>
        </pc:sldMkLst>
        <pc:spChg chg="mod">
          <ac:chgData name="Ole Erik Skotterud Rasmussen" userId="9c094441-67ec-4161-a9b6-630b18c6ff26" providerId="ADAL" clId="{FA3DE6A2-A06F-4CDF-A078-94329A8AFB2C}" dt="2023-10-24T13:48:05.994" v="3041" actId="20577"/>
          <ac:spMkLst>
            <pc:docMk/>
            <pc:sldMk cId="1512258128" sldId="271"/>
            <ac:spMk id="3" creationId="{81D7C148-C1C7-851C-5373-DC874DA6FF5D}"/>
          </ac:spMkLst>
        </pc:spChg>
      </pc:sldChg>
      <pc:sldChg chg="del delDesignElem">
        <pc:chgData name="Ole Erik Skotterud Rasmussen" userId="9c094441-67ec-4161-a9b6-630b18c6ff26" providerId="ADAL" clId="{FA3DE6A2-A06F-4CDF-A078-94329A8AFB2C}" dt="2023-10-24T12:18:06.910" v="405" actId="47"/>
        <pc:sldMkLst>
          <pc:docMk/>
          <pc:sldMk cId="2035907318" sldId="272"/>
        </pc:sldMkLst>
      </pc:sldChg>
      <pc:sldChg chg="delSp add del setBg delDesignElem">
        <pc:chgData name="Ole Erik Skotterud Rasmussen" userId="9c094441-67ec-4161-a9b6-630b18c6ff26" providerId="ADAL" clId="{FA3DE6A2-A06F-4CDF-A078-94329A8AFB2C}" dt="2023-10-24T12:17:50.952" v="403" actId="47"/>
        <pc:sldMkLst>
          <pc:docMk/>
          <pc:sldMk cId="3511642530" sldId="272"/>
        </pc:sldMkLst>
        <pc:spChg chg="del">
          <ac:chgData name="Ole Erik Skotterud Rasmussen" userId="9c094441-67ec-4161-a9b6-630b18c6ff26" providerId="ADAL" clId="{FA3DE6A2-A06F-4CDF-A078-94329A8AFB2C}" dt="2023-10-24T12:17:34.360" v="399"/>
          <ac:spMkLst>
            <pc:docMk/>
            <pc:sldMk cId="3511642530" sldId="272"/>
            <ac:spMk id="10" creationId="{F0A604E4-7307-451C-93BE-F1F7E1BF3BF8}"/>
          </ac:spMkLst>
        </pc:spChg>
        <pc:spChg chg="del">
          <ac:chgData name="Ole Erik Skotterud Rasmussen" userId="9c094441-67ec-4161-a9b6-630b18c6ff26" providerId="ADAL" clId="{FA3DE6A2-A06F-4CDF-A078-94329A8AFB2C}" dt="2023-10-24T12:17:34.360" v="399"/>
          <ac:spMkLst>
            <pc:docMk/>
            <pc:sldMk cId="3511642530" sldId="272"/>
            <ac:spMk id="12" creationId="{F7F3A0AA-35E5-4085-942B-737839030604}"/>
          </ac:spMkLst>
        </pc:spChg>
        <pc:spChg chg="del">
          <ac:chgData name="Ole Erik Skotterud Rasmussen" userId="9c094441-67ec-4161-a9b6-630b18c6ff26" providerId="ADAL" clId="{FA3DE6A2-A06F-4CDF-A078-94329A8AFB2C}" dt="2023-10-24T12:17:34.360" v="399"/>
          <ac:spMkLst>
            <pc:docMk/>
            <pc:sldMk cId="3511642530" sldId="272"/>
            <ac:spMk id="14" creationId="{402F5C38-C747-4173-ABBF-656E39E82130}"/>
          </ac:spMkLst>
        </pc:spChg>
        <pc:spChg chg="del">
          <ac:chgData name="Ole Erik Skotterud Rasmussen" userId="9c094441-67ec-4161-a9b6-630b18c6ff26" providerId="ADAL" clId="{FA3DE6A2-A06F-4CDF-A078-94329A8AFB2C}" dt="2023-10-24T12:17:34.360" v="399"/>
          <ac:spMkLst>
            <pc:docMk/>
            <pc:sldMk cId="3511642530" sldId="272"/>
            <ac:spMk id="16" creationId="{E37EECFC-A684-4391-AE85-4CDAF5565F61}"/>
          </ac:spMkLst>
        </pc:spChg>
      </pc:sldChg>
      <pc:sldChg chg="delSp add del setBg delDesignElem">
        <pc:chgData name="Ole Erik Skotterud Rasmussen" userId="9c094441-67ec-4161-a9b6-630b18c6ff26" providerId="ADAL" clId="{FA3DE6A2-A06F-4CDF-A078-94329A8AFB2C}" dt="2023-10-24T12:17:48.296" v="402" actId="47"/>
        <pc:sldMkLst>
          <pc:docMk/>
          <pc:sldMk cId="904577903" sldId="273"/>
        </pc:sldMkLst>
        <pc:spChg chg="del">
          <ac:chgData name="Ole Erik Skotterud Rasmussen" userId="9c094441-67ec-4161-a9b6-630b18c6ff26" providerId="ADAL" clId="{FA3DE6A2-A06F-4CDF-A078-94329A8AFB2C}" dt="2023-10-24T12:17:46.071" v="401"/>
          <ac:spMkLst>
            <pc:docMk/>
            <pc:sldMk cId="904577903" sldId="273"/>
            <ac:spMk id="10" creationId="{F0A604E4-7307-451C-93BE-F1F7E1BF3BF8}"/>
          </ac:spMkLst>
        </pc:spChg>
        <pc:spChg chg="del">
          <ac:chgData name="Ole Erik Skotterud Rasmussen" userId="9c094441-67ec-4161-a9b6-630b18c6ff26" providerId="ADAL" clId="{FA3DE6A2-A06F-4CDF-A078-94329A8AFB2C}" dt="2023-10-24T12:17:46.071" v="401"/>
          <ac:spMkLst>
            <pc:docMk/>
            <pc:sldMk cId="904577903" sldId="273"/>
            <ac:spMk id="12" creationId="{F7F3A0AA-35E5-4085-942B-737839030604}"/>
          </ac:spMkLst>
        </pc:spChg>
        <pc:spChg chg="del">
          <ac:chgData name="Ole Erik Skotterud Rasmussen" userId="9c094441-67ec-4161-a9b6-630b18c6ff26" providerId="ADAL" clId="{FA3DE6A2-A06F-4CDF-A078-94329A8AFB2C}" dt="2023-10-24T12:17:46.071" v="401"/>
          <ac:spMkLst>
            <pc:docMk/>
            <pc:sldMk cId="904577903" sldId="273"/>
            <ac:spMk id="14" creationId="{402F5C38-C747-4173-ABBF-656E39E82130}"/>
          </ac:spMkLst>
        </pc:spChg>
        <pc:spChg chg="del">
          <ac:chgData name="Ole Erik Skotterud Rasmussen" userId="9c094441-67ec-4161-a9b6-630b18c6ff26" providerId="ADAL" clId="{FA3DE6A2-A06F-4CDF-A078-94329A8AFB2C}" dt="2023-10-24T12:17:46.071" v="401"/>
          <ac:spMkLst>
            <pc:docMk/>
            <pc:sldMk cId="904577903" sldId="273"/>
            <ac:spMk id="16" creationId="{E37EECFC-A684-4391-AE85-4CDAF5565F61}"/>
          </ac:spMkLst>
        </pc:spChg>
      </pc:sldChg>
      <pc:sldChg chg="modSp mod modNotesTx">
        <pc:chgData name="Ole Erik Skotterud Rasmussen" userId="9c094441-67ec-4161-a9b6-630b18c6ff26" providerId="ADAL" clId="{FA3DE6A2-A06F-4CDF-A078-94329A8AFB2C}" dt="2023-10-24T15:06:29.296" v="3220" actId="6549"/>
        <pc:sldMkLst>
          <pc:docMk/>
          <pc:sldMk cId="3932821428" sldId="273"/>
        </pc:sldMkLst>
        <pc:spChg chg="mod">
          <ac:chgData name="Ole Erik Skotterud Rasmussen" userId="9c094441-67ec-4161-a9b6-630b18c6ff26" providerId="ADAL" clId="{FA3DE6A2-A06F-4CDF-A078-94329A8AFB2C}" dt="2023-10-24T12:19:20.161" v="463" actId="20577"/>
          <ac:spMkLst>
            <pc:docMk/>
            <pc:sldMk cId="3932821428" sldId="273"/>
            <ac:spMk id="2" creationId="{FB2B2D3A-7218-F3FF-B28A-8E62DE1C6D75}"/>
          </ac:spMkLst>
        </pc:spChg>
        <pc:spChg chg="mod">
          <ac:chgData name="Ole Erik Skotterud Rasmussen" userId="9c094441-67ec-4161-a9b6-630b18c6ff26" providerId="ADAL" clId="{FA3DE6A2-A06F-4CDF-A078-94329A8AFB2C}" dt="2023-10-24T12:30:32.356" v="1139" actId="13926"/>
          <ac:spMkLst>
            <pc:docMk/>
            <pc:sldMk cId="3932821428" sldId="273"/>
            <ac:spMk id="3" creationId="{81D7C148-C1C7-851C-5373-DC874DA6FF5D}"/>
          </ac:spMkLst>
        </pc:spChg>
      </pc:sldChg>
      <pc:sldChg chg="modSp mod modNotesTx">
        <pc:chgData name="Ole Erik Skotterud Rasmussen" userId="9c094441-67ec-4161-a9b6-630b18c6ff26" providerId="ADAL" clId="{FA3DE6A2-A06F-4CDF-A078-94329A8AFB2C}" dt="2023-10-24T15:15:32.480" v="3617" actId="6549"/>
        <pc:sldMkLst>
          <pc:docMk/>
          <pc:sldMk cId="1273185631" sldId="274"/>
        </pc:sldMkLst>
        <pc:spChg chg="mod">
          <ac:chgData name="Ole Erik Skotterud Rasmussen" userId="9c094441-67ec-4161-a9b6-630b18c6ff26" providerId="ADAL" clId="{FA3DE6A2-A06F-4CDF-A078-94329A8AFB2C}" dt="2023-10-24T13:19:44.060" v="2197" actId="20577"/>
          <ac:spMkLst>
            <pc:docMk/>
            <pc:sldMk cId="1273185631" sldId="274"/>
            <ac:spMk id="2" creationId="{FB2B2D3A-7218-F3FF-B28A-8E62DE1C6D75}"/>
          </ac:spMkLst>
        </pc:spChg>
        <pc:spChg chg="mod">
          <ac:chgData name="Ole Erik Skotterud Rasmussen" userId="9c094441-67ec-4161-a9b6-630b18c6ff26" providerId="ADAL" clId="{FA3DE6A2-A06F-4CDF-A078-94329A8AFB2C}" dt="2023-10-24T13:44:14.201" v="2919" actId="6549"/>
          <ac:spMkLst>
            <pc:docMk/>
            <pc:sldMk cId="1273185631" sldId="274"/>
            <ac:spMk id="3" creationId="{81D7C148-C1C7-851C-5373-DC874DA6FF5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7625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5BFEB-4E4B-4049-A54E-1A192CC047CC}" type="datetimeFigureOut">
              <a:rPr lang="nb-NO" smtClean="0"/>
              <a:t>24.10.2023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8300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7625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BEC35-2D92-4DDA-82D2-574384467A5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677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8BEC35-2D92-4DDA-82D2-574384467A55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507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Dette er en pågående prosess. Vi har jobbet med å innarbeide de signaler som har kommet fra revidert nasjonalbudsjett, samt analyser fra KS og kommunalbanken. Prognosene for 2024 er kanskje mer usikker enn tidligere år, på grunn av ulike forhold. </a:t>
            </a:r>
          </a:p>
          <a:p>
            <a:endParaRPr lang="nb-NO" dirty="0"/>
          </a:p>
          <a:p>
            <a:r>
              <a:rPr lang="nb-NO" dirty="0"/>
              <a:t>Analysen vil bunne ut i en helhetsvurdering som kan brukes som videre grunnlag.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8BEC35-2D92-4DDA-82D2-574384467A55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9804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800" b="0" i="0" u="none" strike="noStrike" dirty="0">
              <a:effectLst/>
              <a:latin typeface="Arial" panose="020B0604020202020204" pitchFamily="34" charset="0"/>
            </a:endParaRPr>
          </a:p>
          <a:p>
            <a:r>
              <a:rPr lang="nb-NO" sz="1800" b="0" i="0" u="none" strike="noStrike" dirty="0">
                <a:effectLst/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8BEC35-2D92-4DDA-82D2-574384467A55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8642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800" b="0" i="0" u="none" strike="noStrike" dirty="0">
              <a:effectLst/>
              <a:latin typeface="Arial" panose="020B0604020202020204" pitchFamily="34" charset="0"/>
            </a:endParaRPr>
          </a:p>
          <a:p>
            <a:r>
              <a:rPr lang="nb-NO" sz="1800" b="0" i="0" u="none" strike="noStrike" dirty="0">
                <a:effectLst/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8BEC35-2D92-4DDA-82D2-574384467A5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16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Inntekts- og formueskatt. </a:t>
            </a:r>
          </a:p>
          <a:p>
            <a:r>
              <a:rPr lang="nb-NO" dirty="0"/>
              <a:t>- Beregnet ved hjelp av KS prognosemodell. </a:t>
            </a:r>
          </a:p>
          <a:p>
            <a:endParaRPr lang="nb-NO" dirty="0"/>
          </a:p>
          <a:p>
            <a:r>
              <a:rPr lang="nb-NO" dirty="0"/>
              <a:t>Rammetilskudd. </a:t>
            </a:r>
          </a:p>
          <a:p>
            <a:r>
              <a:rPr lang="nb-NO" dirty="0"/>
              <a:t>- Fordeler seg på følgende måte: </a:t>
            </a:r>
          </a:p>
          <a:p>
            <a:r>
              <a:rPr lang="nb-NO" dirty="0"/>
              <a:t>- Innbyggertilskudd </a:t>
            </a:r>
          </a:p>
          <a:p>
            <a:r>
              <a:rPr lang="nb-NO" dirty="0"/>
              <a:t>- </a:t>
            </a:r>
            <a:r>
              <a:rPr lang="nb-NO" dirty="0" err="1"/>
              <a:t>Utgiftsutjevning</a:t>
            </a:r>
            <a:endParaRPr lang="nb-NO" dirty="0"/>
          </a:p>
          <a:p>
            <a:r>
              <a:rPr lang="nb-NO" dirty="0"/>
              <a:t>- Korreksjonsordning. </a:t>
            </a:r>
          </a:p>
          <a:p>
            <a:r>
              <a:rPr lang="nb-NO" dirty="0"/>
              <a:t>- Tilskudd med særskilt fordeling</a:t>
            </a:r>
          </a:p>
          <a:p>
            <a:r>
              <a:rPr lang="nb-NO" dirty="0"/>
              <a:t>- Inntektsgarantiordningen</a:t>
            </a:r>
          </a:p>
          <a:p>
            <a:r>
              <a:rPr lang="nb-NO" dirty="0"/>
              <a:t>- Distriktstilskudd. </a:t>
            </a:r>
          </a:p>
          <a:p>
            <a:r>
              <a:rPr lang="nb-NO" dirty="0"/>
              <a:t>- Link til fordeling av beløp: https://www.regjeringen.no/no/tema/kommuner-og-regioner/kommunedata/frie-inntekter/frie-inntekter-2024/id2996293/#/buskerud/krodsherad</a:t>
            </a:r>
          </a:p>
          <a:p>
            <a:endParaRPr lang="nb-NO" dirty="0"/>
          </a:p>
          <a:p>
            <a:r>
              <a:rPr lang="nb-NO" dirty="0"/>
              <a:t>- Eiendomsskatt er uendret fra 2023 til 2024.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8BEC35-2D92-4DDA-82D2-574384467A55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7928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8BEC35-2D92-4DDA-82D2-574384467A55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5829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8BEC35-2D92-4DDA-82D2-574384467A5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023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8BEC35-2D92-4DDA-82D2-574384467A55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270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D6C4CE-5F02-41E9-CD62-F548D69F53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1038308-9BC9-DACD-2CCC-D82E3DA37A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2A1301-0CE3-D954-55E5-D5B409B8A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BC6E7-C831-4711-A3F7-C6724957B3DF}" type="datetimeFigureOut">
              <a:rPr lang="nb-NO" smtClean="0"/>
              <a:t>24.10.2023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774FD73-6303-111B-1EC8-778B0A760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66E1857-EEDE-0617-79CF-A4851AA65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62A7-6249-4695-9118-67EAD07321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4464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DA51307-84C2-297F-8FC4-98A27FD53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C18F9B8A-9C45-D26C-9EEE-A9395938B5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83345C4-CBC1-80DA-BD66-A31F7E39F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BC6E7-C831-4711-A3F7-C6724957B3DF}" type="datetimeFigureOut">
              <a:rPr lang="nb-NO" smtClean="0"/>
              <a:t>24.10.2023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B672F4E-D895-89B1-DC71-967151390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9B21558-EDF6-F514-737F-5631E34F3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62A7-6249-4695-9118-67EAD07321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0612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F017A0CE-4FA2-3120-52BD-AD7478851D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9CC2B75-3C1A-BE02-C533-95B21399C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E44AEC0-8D0E-2544-9294-18F4F2C91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BC6E7-C831-4711-A3F7-C6724957B3DF}" type="datetimeFigureOut">
              <a:rPr lang="nb-NO" smtClean="0"/>
              <a:t>24.10.2023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A8E3299-D2C9-48C9-831B-1C511E7CE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14BD89A-C934-DECF-8F44-36336F838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62A7-6249-4695-9118-67EAD07321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2351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B9E4A51-2ACF-4FF8-7EDC-96BAB3FA7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5DF1D4A-609F-AB02-634D-E322E64FF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AAC6844-C8D7-F4DC-E261-B2D9A61A6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BC6E7-C831-4711-A3F7-C6724957B3DF}" type="datetimeFigureOut">
              <a:rPr lang="nb-NO" smtClean="0"/>
              <a:t>24.10.2023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E101AE2-E9D3-5983-B38F-C2B80FC6C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6659177-4257-215F-5175-5E6526DDB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62A7-6249-4695-9118-67EAD07321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0657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32A4C2-90A2-7AAD-2196-319DE7A42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BDADE94-2AED-C884-8CF7-1B7279127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B758614-7530-9932-BFCC-B0A22650F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BC6E7-C831-4711-A3F7-C6724957B3DF}" type="datetimeFigureOut">
              <a:rPr lang="nb-NO" smtClean="0"/>
              <a:t>24.10.2023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7969637-9BEE-6DDE-5A60-3389EAA9E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A142691-06B5-26B6-E80B-88EBE1C31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62A7-6249-4695-9118-67EAD07321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3334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A27FA4-5ABC-FE04-C10C-AFE76B4A0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51E20F3-BBD7-6E40-907E-B08A4CC737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3B3A283-AFBB-33D7-5AA5-B91FB1C0F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EB80A87-29F2-A566-AE75-AD35D0909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BC6E7-C831-4711-A3F7-C6724957B3DF}" type="datetimeFigureOut">
              <a:rPr lang="nb-NO" smtClean="0"/>
              <a:t>24.10.2023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0D94985-C056-FAA0-D225-37717F284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A6DA1FA-394E-14FE-9BA7-9BA781933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62A7-6249-4695-9118-67EAD07321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2152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19607CC-41D6-6DFB-DF54-18E78BE29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37C71BD-ACBC-EE43-C87D-79F25C03D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AF1FC0A-ACB8-3595-5729-8C2F1E1FD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75E0524-5CEB-00C0-F1A7-333579D7B5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94156A1A-6807-DDA1-BF75-EB0C1D5FAA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CCCCC368-4F75-C425-0651-F1D4F68C7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BC6E7-C831-4711-A3F7-C6724957B3DF}" type="datetimeFigureOut">
              <a:rPr lang="nb-NO" smtClean="0"/>
              <a:t>24.10.2023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754BB306-D109-1700-D04D-2DE5B5A0A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40F75E36-7AED-B532-3E5E-EC4A1E941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62A7-6249-4695-9118-67EAD07321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4261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9F36EC-243F-C201-9FD6-98E7DA6DF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EEED69B-8FB3-00A7-9CFB-9D62A12C2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BC6E7-C831-4711-A3F7-C6724957B3DF}" type="datetimeFigureOut">
              <a:rPr lang="nb-NO" smtClean="0"/>
              <a:t>24.10.2023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72D6BC6-6411-FEF4-9F42-E9518F0E4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F8F3D80-C18A-94C7-BE4A-DFD943C1F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62A7-6249-4695-9118-67EAD07321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1930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88E370B5-5FE4-C0FE-C6A2-C159BE9D1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BC6E7-C831-4711-A3F7-C6724957B3DF}" type="datetimeFigureOut">
              <a:rPr lang="nb-NO" smtClean="0"/>
              <a:t>24.10.2023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CB5C567-F6E8-10D4-41AC-CE47A295E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9B29717-2272-B9AE-0D54-200EE395A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62A7-6249-4695-9118-67EAD07321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8590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B1C0C5-2A1D-666D-BFD4-79CA01CBE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3C27593-D00A-F1CD-6660-C3C138266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7D73ECF-2D74-0BAF-1639-F3E87446D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8D1C566-E0E2-CAF9-9CBF-C9D304612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BC6E7-C831-4711-A3F7-C6724957B3DF}" type="datetimeFigureOut">
              <a:rPr lang="nb-NO" smtClean="0"/>
              <a:t>24.10.2023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AF53102-6C0F-87DC-C24C-0DB701FB2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4FB6656-C615-046D-2304-DC8B52FE0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62A7-6249-4695-9118-67EAD07321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4484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78C4C6-570A-E9DC-F4E7-EE525B681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5343F75-6705-3C41-9BD5-90C56C9D64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3C6E92E-DCCF-8362-52A4-24A2D89AF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E75FF91-A72E-80E0-1C59-47CA12299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BC6E7-C831-4711-A3F7-C6724957B3DF}" type="datetimeFigureOut">
              <a:rPr lang="nb-NO" smtClean="0"/>
              <a:t>24.10.2023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98A761E-222C-4B35-8DF8-92F379277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B4BAFEE-F2DB-33EC-9D33-946E382DC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62A7-6249-4695-9118-67EAD07321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6842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B1F2C8D-2824-08F4-B609-473E867B6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9DF372B-8323-A719-71D8-79286B93B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7480C02-E055-F9F0-9507-D69046388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BC6E7-C831-4711-A3F7-C6724957B3DF}" type="datetimeFigureOut">
              <a:rPr lang="nb-NO" smtClean="0"/>
              <a:t>24.10.2023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1D63D36-AC41-9E8B-7FA7-B2BFBE54C1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A0CDCB3-C323-0A75-5F23-939E69BE02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962A7-6249-4695-9118-67EAD07321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2267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5" name="Rectangle 1044">
            <a:extLst>
              <a:ext uri="{FF2B5EF4-FFF2-40B4-BE49-F238E27FC236}">
                <a16:creationId xmlns:a16="http://schemas.microsoft.com/office/drawing/2014/main" id="{FFCDD23B-75C8-427B-BD08-53C8156CD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udsjett | Hvad er et budsjett, og hvordan kan du lage et? Les her">
            <a:extLst>
              <a:ext uri="{FF2B5EF4-FFF2-40B4-BE49-F238E27FC236}">
                <a16:creationId xmlns:a16="http://schemas.microsoft.com/office/drawing/2014/main" id="{3CDF921F-3472-D405-6C9E-23F89341F7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8" r="-1" b="-1"/>
          <a:stretch/>
        </p:blipFill>
        <p:spPr bwMode="auto">
          <a:xfrm>
            <a:off x="-1" y="190"/>
            <a:ext cx="8128855" cy="529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7" name="Rectangle 1046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638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rgbClr val="000000">
                  <a:alpha val="77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9" name="Rectangle 1048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82206"/>
            <a:ext cx="12191998" cy="158648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54D86B3-34F4-724E-ADB4-8DFF1BB3A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2782" y="5459190"/>
            <a:ext cx="7091299" cy="1222444"/>
          </a:xfrm>
        </p:spPr>
        <p:txBody>
          <a:bodyPr anchor="ctr">
            <a:normAutofit/>
          </a:bodyPr>
          <a:lstStyle/>
          <a:p>
            <a:pPr algn="l"/>
            <a:r>
              <a:rPr lang="nb-NO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Budsjett 2024</a:t>
            </a:r>
            <a:endParaRPr lang="nb-NO" sz="2800" i="1" dirty="0">
              <a:solidFill>
                <a:srgbClr val="FFFFFF"/>
              </a:solidFill>
            </a:endParaRPr>
          </a:p>
        </p:txBody>
      </p:sp>
      <p:sp>
        <p:nvSpPr>
          <p:cNvPr id="1051" name="Rectangle 1050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5282206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4852D7B3-5307-DB91-A642-45D88C10A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895" y="1583267"/>
            <a:ext cx="1982069" cy="234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2A454ABC-7CB3-9E57-36B2-95DB189C7494}"/>
              </a:ext>
            </a:extLst>
          </p:cNvPr>
          <p:cNvSpPr txBox="1"/>
          <p:nvPr/>
        </p:nvSpPr>
        <p:spPr>
          <a:xfrm>
            <a:off x="8128855" y="5892362"/>
            <a:ext cx="40631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b="1" i="1" dirty="0">
                <a:solidFill>
                  <a:srgbClr val="FFFFFF"/>
                </a:solidFill>
              </a:rPr>
              <a:t>24</a:t>
            </a:r>
            <a:r>
              <a:rPr lang="nb-NO" sz="1800" b="1" i="1" dirty="0">
                <a:solidFill>
                  <a:srgbClr val="FFFFFF"/>
                </a:solidFill>
              </a:rPr>
              <a:t>-10-2023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3313004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8C2B9A6-2441-CE9B-F990-124D0D7F6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12" y="624928"/>
            <a:ext cx="5477933" cy="950907"/>
          </a:xfrm>
        </p:spPr>
        <p:txBody>
          <a:bodyPr anchor="t">
            <a:normAutofit/>
          </a:bodyPr>
          <a:lstStyle/>
          <a:p>
            <a:r>
              <a:rPr lang="nb-NO" sz="4000" b="1" dirty="0">
                <a:solidFill>
                  <a:schemeClr val="bg1"/>
                </a:solidFill>
              </a:rPr>
              <a:t>Budsjett 2024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0D927A7-7956-9A25-0D88-A331645CC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512" y="2486001"/>
            <a:ext cx="6225335" cy="24543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nb-NO" sz="2000" dirty="0">
                <a:solidFill>
                  <a:schemeClr val="bg1">
                    <a:alpha val="80000"/>
                  </a:schemeClr>
                </a:solidFill>
              </a:rPr>
              <a:t>Kommuneøkonomi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b-NO" sz="2000" dirty="0">
                <a:solidFill>
                  <a:schemeClr val="bg1">
                    <a:alpha val="80000"/>
                  </a:schemeClr>
                </a:solidFill>
              </a:rPr>
              <a:t>Hva er økonomiplan?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b-NO" sz="2000" dirty="0">
                <a:solidFill>
                  <a:schemeClr val="bg1">
                    <a:alpha val="80000"/>
                  </a:schemeClr>
                </a:solidFill>
              </a:rPr>
              <a:t>Kommunens inntekter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b-NO" sz="2000" dirty="0">
                <a:solidFill>
                  <a:schemeClr val="bg1">
                    <a:alpha val="80000"/>
                  </a:schemeClr>
                </a:solidFill>
              </a:rPr>
              <a:t>Kommunens utgifter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b-NO" sz="2000" dirty="0">
                <a:solidFill>
                  <a:schemeClr val="bg1">
                    <a:alpha val="80000"/>
                  </a:schemeClr>
                </a:solidFill>
              </a:rPr>
              <a:t>Investeringsbudsjett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b-NO" sz="2000" dirty="0">
                <a:solidFill>
                  <a:schemeClr val="bg1">
                    <a:alpha val="80000"/>
                  </a:schemeClr>
                </a:solidFill>
              </a:rPr>
              <a:t>Balanse av budsjett</a:t>
            </a:r>
          </a:p>
        </p:txBody>
      </p:sp>
    </p:spTree>
    <p:extLst>
      <p:ext uri="{BB962C8B-B14F-4D97-AF65-F5344CB8AC3E}">
        <p14:creationId xmlns:p14="http://schemas.microsoft.com/office/powerpoint/2010/main" val="962993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82344"/>
            <a:ext cx="12191998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8115300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12191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B2B2D3A-7218-F3FF-B28A-8E62DE1C6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5504685"/>
            <a:ext cx="6962072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Kommuneøkonomi</a:t>
            </a: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6DD62FD6-3DA2-DF0A-625B-207D6CE4C16E}"/>
              </a:ext>
            </a:extLst>
          </p:cNvPr>
          <p:cNvSpPr txBox="1">
            <a:spLocks/>
          </p:cNvSpPr>
          <p:nvPr/>
        </p:nvSpPr>
        <p:spPr>
          <a:xfrm>
            <a:off x="8115296" y="5504009"/>
            <a:ext cx="4076698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2024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528DC8B7-BF07-2AA7-A72A-7A4F6FFBB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83" y="140404"/>
            <a:ext cx="1473446" cy="174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81D7C148-C1C7-851C-5373-DC874DA6FF5D}"/>
              </a:ext>
            </a:extLst>
          </p:cNvPr>
          <p:cNvSpPr txBox="1"/>
          <p:nvPr/>
        </p:nvSpPr>
        <p:spPr>
          <a:xfrm>
            <a:off x="571502" y="2073561"/>
            <a:ext cx="9926736" cy="3485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sz="1400" b="1" dirty="0"/>
              <a:t>Kommuneøkonomi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sz="1400" dirty="0"/>
              <a:t>Hvordan en kommune organiserer, styrer og bruker sine økonomiske ressurser for å tilby tjenester og infrastruktur til innbyggerne	</a:t>
            </a:r>
          </a:p>
          <a:p>
            <a:r>
              <a:rPr lang="nb-NO" sz="1400" dirty="0"/>
              <a:t>							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sz="1400" dirty="0"/>
              <a:t>Hovedområder innenfor kommuneøkonomi vi gjennomgår i dag: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nb-NO" sz="1400" dirty="0"/>
              <a:t>Kommunens inntekter. 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nb-NO" sz="1400" dirty="0"/>
              <a:t>Skatteinntekter, rammetilskudd.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nb-NO" sz="1400" dirty="0"/>
              <a:t>Kommunens utgifter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nb-NO" sz="1400" dirty="0"/>
              <a:t>Driftsbudsjett, finansutgifter.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nb-NO" sz="1400" dirty="0"/>
              <a:t>Investeringsbudsjett.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nb-NO" sz="1400" dirty="0"/>
              <a:t>Behov for balansering av budsjettet. </a:t>
            </a:r>
          </a:p>
          <a:p>
            <a:endParaRPr lang="nb-NO" sz="1400" dirty="0">
              <a:highlight>
                <a:srgbClr val="FFFF00"/>
              </a:highlight>
            </a:endParaRPr>
          </a:p>
          <a:p>
            <a:endParaRPr lang="nb-NO" sz="1400" dirty="0">
              <a:highlight>
                <a:srgbClr val="FFFF00"/>
              </a:highlight>
            </a:endParaRPr>
          </a:p>
          <a:p>
            <a:r>
              <a:rPr lang="nb-NO" sz="1400" dirty="0"/>
              <a:t>								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nb-NO" sz="1400" dirty="0"/>
          </a:p>
          <a:p>
            <a:endParaRPr lang="nb-NO" sz="105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512258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82344"/>
            <a:ext cx="12191998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8115300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12191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B2B2D3A-7218-F3FF-B28A-8E62DE1C6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5504685"/>
            <a:ext cx="6962072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Hva er økonomiplan</a:t>
            </a:r>
            <a:r>
              <a:rPr lang="nb-NO" sz="4000" b="1" dirty="0">
                <a:solidFill>
                  <a:srgbClr val="FFFFFF"/>
                </a:solidFill>
              </a:rPr>
              <a:t>? </a:t>
            </a:r>
            <a:endParaRPr lang="nb-NO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6DD62FD6-3DA2-DF0A-625B-207D6CE4C16E}"/>
              </a:ext>
            </a:extLst>
          </p:cNvPr>
          <p:cNvSpPr txBox="1">
            <a:spLocks/>
          </p:cNvSpPr>
          <p:nvPr/>
        </p:nvSpPr>
        <p:spPr>
          <a:xfrm>
            <a:off x="8115296" y="5504009"/>
            <a:ext cx="4076698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2024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528DC8B7-BF07-2AA7-A72A-7A4F6FFBB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83" y="140404"/>
            <a:ext cx="1473446" cy="174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81D7C148-C1C7-851C-5373-DC874DA6FF5D}"/>
              </a:ext>
            </a:extLst>
          </p:cNvPr>
          <p:cNvSpPr txBox="1"/>
          <p:nvPr/>
        </p:nvSpPr>
        <p:spPr>
          <a:xfrm>
            <a:off x="524609" y="2018439"/>
            <a:ext cx="9926736" cy="3701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Økonomiplan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Lovfestet at kommunene i Norge skal ha en økonomiplan som viser hvordan utfordringer, mål og strategier i kommunale og regionale planer skal følges opp.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nb-NO" sz="1400" dirty="0">
                <a:solidFill>
                  <a:prstClr val="black"/>
                </a:solidFill>
                <a:latin typeface="Calibri" panose="020F0502020204030204"/>
              </a:rPr>
              <a:t>Viser prioriteringer og bevilgninger.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Mål og vilkår. </a:t>
            </a:r>
          </a:p>
          <a:p>
            <a:pPr lvl="1"/>
            <a:endParaRPr kumimoji="0" lang="nb-N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sz="1400" dirty="0">
                <a:solidFill>
                  <a:prstClr val="black"/>
                </a:solidFill>
                <a:latin typeface="Calibri" panose="020F0502020204030204"/>
              </a:rPr>
              <a:t>Økonomiplanen gir en oversikt over det økonomiske handlingsrommet i de neste 4 årene. Når økonomiplanen skal vedtas er det gjort en vurdering av rammer som: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nb-NO" sz="1400" dirty="0">
                <a:solidFill>
                  <a:prstClr val="black"/>
                </a:solidFill>
                <a:latin typeface="Calibri" panose="020F0502020204030204"/>
              </a:rPr>
              <a:t>Skatt og rammetilskudd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nb-NO" sz="1400" dirty="0">
                <a:solidFill>
                  <a:prstClr val="black"/>
                </a:solidFill>
                <a:latin typeface="Calibri" panose="020F0502020204030204"/>
              </a:rPr>
              <a:t>Renter/avdrag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nb-NO" sz="1400" dirty="0">
                <a:solidFill>
                  <a:prstClr val="black"/>
                </a:solidFill>
                <a:latin typeface="Calibri" panose="020F0502020204030204"/>
              </a:rPr>
              <a:t>Behov for endringer i driftsbudsjettet. </a:t>
            </a: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				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nb-NO" sz="1400" b="1" dirty="0">
                <a:solidFill>
                  <a:prstClr val="black"/>
                </a:solidFill>
                <a:latin typeface="Calibri" panose="020F0502020204030204"/>
              </a:rPr>
              <a:t>Årsbudsjettet 2024</a:t>
            </a:r>
            <a:r>
              <a:rPr lang="nb-NO" sz="1400" dirty="0">
                <a:solidFill>
                  <a:prstClr val="black"/>
                </a:solidFill>
                <a:latin typeface="Calibri" panose="020F0502020204030204"/>
              </a:rPr>
              <a:t> – er første år i kommende økonomiplan og er bindende når vedtatt.</a:t>
            </a:r>
            <a:endParaRPr kumimoji="0" lang="nb-NO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					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nb-N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821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82344"/>
            <a:ext cx="12191998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8115300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12191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B2B2D3A-7218-F3FF-B28A-8E62DE1C6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5504685"/>
            <a:ext cx="6962072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Kommunens inntekter</a:t>
            </a: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6DD62FD6-3DA2-DF0A-625B-207D6CE4C16E}"/>
              </a:ext>
            </a:extLst>
          </p:cNvPr>
          <p:cNvSpPr txBox="1">
            <a:spLocks/>
          </p:cNvSpPr>
          <p:nvPr/>
        </p:nvSpPr>
        <p:spPr>
          <a:xfrm>
            <a:off x="8115296" y="5504009"/>
            <a:ext cx="4076698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2024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528DC8B7-BF07-2AA7-A72A-7A4F6FFBB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83" y="140404"/>
            <a:ext cx="1473446" cy="174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81D7C148-C1C7-851C-5373-DC874DA6FF5D}"/>
              </a:ext>
            </a:extLst>
          </p:cNvPr>
          <p:cNvSpPr txBox="1"/>
          <p:nvPr/>
        </p:nvSpPr>
        <p:spPr>
          <a:xfrm>
            <a:off x="1771294" y="700924"/>
            <a:ext cx="10106023" cy="4193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sz="1600" b="1" dirty="0"/>
              <a:t>Inntekts- og formueskatt </a:t>
            </a:r>
            <a:r>
              <a:rPr lang="nb-NO" sz="1600" dirty="0"/>
              <a:t>							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nb-NO" sz="1600" dirty="0"/>
              <a:t>Beregnet til 90 mill. kroner, etter skatteutjevning.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nb-NO" sz="1600" dirty="0"/>
              <a:t>Skatteinntekter i Krødsherad er 7,5% over landsgjennomsnittet.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nb-NO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sz="1600" b="1" dirty="0"/>
              <a:t>Rammetilskudd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nb-NO" sz="1600" dirty="0"/>
              <a:t>Beregnet til 102 mill. kroner.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nb-NO" sz="1600" dirty="0"/>
              <a:t>Økning med 3,4 % sammenlignet med 2023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nb-NO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sz="1600" b="1" dirty="0"/>
              <a:t>Eiendomsskatt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nb-NO" sz="1600" dirty="0"/>
              <a:t>Eiendomsskatten i kommunen er beregnet til 10,7 mill. kroner i 2024.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nb-NO" sz="1600" dirty="0"/>
              <a:t>Det skattes henholdsvis 2 promille av takstverdi for bolig og fritid. 3 promille av takstverdien for </a:t>
            </a:r>
            <a:r>
              <a:rPr lang="nb-NO" sz="1600" dirty="0" err="1"/>
              <a:t>næringbygg</a:t>
            </a:r>
            <a:r>
              <a:rPr lang="nb-NO" sz="1600" dirty="0"/>
              <a:t>.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nb-NO" sz="1600" dirty="0"/>
              <a:t>Større deler eiendomsskatten hentes fra fritidseiendommer og næring.</a:t>
            </a:r>
          </a:p>
          <a:p>
            <a:endParaRPr lang="nb-NO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sz="1600" b="1" dirty="0"/>
              <a:t>Samlede frie inntekter for Krødsherad kommune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nb-NO" sz="1600" dirty="0"/>
              <a:t>203,8 mill. kroner for 2024.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nb-NO" sz="1600" dirty="0"/>
              <a:t>Økning med 5,4 %.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nb-NO" sz="105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46368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82344"/>
            <a:ext cx="12191998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8115300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12191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B2B2D3A-7218-F3FF-B28A-8E62DE1C6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5490971"/>
            <a:ext cx="6962072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z="4000" b="1" dirty="0">
                <a:solidFill>
                  <a:srgbClr val="FFFFFF"/>
                </a:solidFill>
              </a:rPr>
              <a:t>Kommunens utgifter</a:t>
            </a:r>
            <a:endParaRPr lang="nb-NO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6DD62FD6-3DA2-DF0A-625B-207D6CE4C16E}"/>
              </a:ext>
            </a:extLst>
          </p:cNvPr>
          <p:cNvSpPr txBox="1">
            <a:spLocks/>
          </p:cNvSpPr>
          <p:nvPr/>
        </p:nvSpPr>
        <p:spPr>
          <a:xfrm>
            <a:off x="8115296" y="5504009"/>
            <a:ext cx="4076698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2024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528DC8B7-BF07-2AA7-A72A-7A4F6FFBB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83" y="140404"/>
            <a:ext cx="1473446" cy="174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81D7C148-C1C7-851C-5373-DC874DA6FF5D}"/>
              </a:ext>
            </a:extLst>
          </p:cNvPr>
          <p:cNvSpPr txBox="1"/>
          <p:nvPr/>
        </p:nvSpPr>
        <p:spPr>
          <a:xfrm>
            <a:off x="314683" y="1981913"/>
            <a:ext cx="74866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nb-NO" sz="1400" b="1" dirty="0">
                <a:solidFill>
                  <a:prstClr val="black"/>
                </a:solidFill>
                <a:latin typeface="Calibri" panose="020F0502020204030204"/>
              </a:rPr>
              <a:t>Driftsbudsjettet Krødsherad kommune</a:t>
            </a:r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r>
              <a:rPr lang="nb-NO" sz="1400" dirty="0">
                <a:solidFill>
                  <a:prstClr val="black"/>
                </a:solidFill>
                <a:latin typeface="Calibri" panose="020F0502020204030204"/>
              </a:rPr>
              <a:t>Budsjettinnspill pr 24.10. viser ett behov på 185,3 mill. kroner til sektorene. </a:t>
            </a:r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r>
              <a:rPr lang="nb-NO" sz="1400" dirty="0">
                <a:solidFill>
                  <a:prstClr val="black"/>
                </a:solidFill>
                <a:latin typeface="Calibri" panose="020F0502020204030204"/>
              </a:rPr>
              <a:t>En økning på 10,3 mill. kroner (6%) sammenlignet med 2023.</a:t>
            </a:r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r>
              <a:rPr lang="nb-NO" sz="1400" dirty="0">
                <a:solidFill>
                  <a:prstClr val="black"/>
                </a:solidFill>
                <a:latin typeface="Calibri" panose="020F0502020204030204"/>
              </a:rPr>
              <a:t>Lønnsvekst utgjør store deler av endringen. </a:t>
            </a:r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endParaRPr lang="nb-NO" sz="140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nb-NO" sz="1400" b="1" dirty="0">
                <a:solidFill>
                  <a:prstClr val="black"/>
                </a:solidFill>
                <a:latin typeface="Calibri" panose="020F0502020204030204"/>
              </a:rPr>
              <a:t>Finansutgifter</a:t>
            </a:r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r>
              <a:rPr lang="nb-NO" sz="1400" dirty="0">
                <a:solidFill>
                  <a:prstClr val="black"/>
                </a:solidFill>
                <a:latin typeface="Calibri" panose="020F0502020204030204"/>
              </a:rPr>
              <a:t>Totale finansutgifter er beregnet til 21,5 mill. kroner for 2024.</a:t>
            </a:r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r>
              <a:rPr lang="nb-NO" sz="1400" dirty="0">
                <a:solidFill>
                  <a:prstClr val="black"/>
                </a:solidFill>
                <a:latin typeface="Calibri" panose="020F0502020204030204"/>
              </a:rPr>
              <a:t>Økte renteutgifter på eksisterende lån.</a:t>
            </a:r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r>
              <a:rPr lang="nb-NO" sz="1400" dirty="0">
                <a:solidFill>
                  <a:prstClr val="black"/>
                </a:solidFill>
                <a:latin typeface="Calibri" panose="020F0502020204030204"/>
              </a:rPr>
              <a:t>Gjort beregninger av fremtidige lån basert på investeringsplan.</a:t>
            </a:r>
          </a:p>
        </p:txBody>
      </p:sp>
    </p:spTree>
    <p:extLst>
      <p:ext uri="{BB962C8B-B14F-4D97-AF65-F5344CB8AC3E}">
        <p14:creationId xmlns:p14="http://schemas.microsoft.com/office/powerpoint/2010/main" val="1669470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82344"/>
            <a:ext cx="12191998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8115300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12191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B2B2D3A-7218-F3FF-B28A-8E62DE1C6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5490971"/>
            <a:ext cx="6962072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z="4000" b="1" dirty="0">
                <a:solidFill>
                  <a:srgbClr val="FFFFFF"/>
                </a:solidFill>
              </a:rPr>
              <a:t>Kommunens investeringer</a:t>
            </a:r>
            <a:endParaRPr lang="nb-NO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6DD62FD6-3DA2-DF0A-625B-207D6CE4C16E}"/>
              </a:ext>
            </a:extLst>
          </p:cNvPr>
          <p:cNvSpPr txBox="1">
            <a:spLocks/>
          </p:cNvSpPr>
          <p:nvPr/>
        </p:nvSpPr>
        <p:spPr>
          <a:xfrm>
            <a:off x="8115296" y="5504009"/>
            <a:ext cx="4076698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2024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528DC8B7-BF07-2AA7-A72A-7A4F6FFBB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83" y="140404"/>
            <a:ext cx="1473446" cy="174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81D7C148-C1C7-851C-5373-DC874DA6FF5D}"/>
              </a:ext>
            </a:extLst>
          </p:cNvPr>
          <p:cNvSpPr txBox="1"/>
          <p:nvPr/>
        </p:nvSpPr>
        <p:spPr>
          <a:xfrm>
            <a:off x="314683" y="1981913"/>
            <a:ext cx="748665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Investeringsbudsjettet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nb-NO" sz="1400" dirty="0">
                <a:solidFill>
                  <a:prstClr val="black"/>
                </a:solidFill>
                <a:latin typeface="Calibri" panose="020F0502020204030204"/>
              </a:rPr>
              <a:t>Legger opp til investeringer på totalt 100,7 mill. kroner for 2024. 75 % av investeringen er tiltenkt skole.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Finansiering av </a:t>
            </a:r>
            <a:r>
              <a:rPr kumimoji="0" lang="nb-NO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</a:t>
            </a:r>
            <a:r>
              <a:rPr lang="nb-NO" sz="1400" dirty="0" err="1">
                <a:solidFill>
                  <a:prstClr val="black"/>
                </a:solidFill>
                <a:latin typeface="Calibri" panose="020F0502020204030204"/>
              </a:rPr>
              <a:t>steringsplanen</a:t>
            </a:r>
            <a:r>
              <a:rPr lang="nb-NO" sz="1400" dirty="0">
                <a:solidFill>
                  <a:prstClr val="black"/>
                </a:solidFill>
                <a:latin typeface="Calibri" panose="020F0502020204030204"/>
              </a:rPr>
              <a:t> skal i større grad gjøres gjennom bruk av fond og færre låneopptak for å unngå økt gjeldsgrad og renteutgifter.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nb-N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nb-NO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3185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82344"/>
            <a:ext cx="12191998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8115300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12191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B2B2D3A-7218-F3FF-B28A-8E62DE1C6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5490971"/>
            <a:ext cx="6962072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z="4000" b="1" dirty="0">
                <a:solidFill>
                  <a:srgbClr val="FFFFFF"/>
                </a:solidFill>
              </a:rPr>
              <a:t>Balanse av årsbudsjettet</a:t>
            </a:r>
            <a:endParaRPr lang="nb-NO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6DD62FD6-3DA2-DF0A-625B-207D6CE4C16E}"/>
              </a:ext>
            </a:extLst>
          </p:cNvPr>
          <p:cNvSpPr txBox="1">
            <a:spLocks/>
          </p:cNvSpPr>
          <p:nvPr/>
        </p:nvSpPr>
        <p:spPr>
          <a:xfrm>
            <a:off x="8115296" y="5504009"/>
            <a:ext cx="4076698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2024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528DC8B7-BF07-2AA7-A72A-7A4F6FFBB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83" y="140404"/>
            <a:ext cx="1473446" cy="174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81D7C148-C1C7-851C-5373-DC874DA6FF5D}"/>
              </a:ext>
            </a:extLst>
          </p:cNvPr>
          <p:cNvSpPr txBox="1"/>
          <p:nvPr/>
        </p:nvSpPr>
        <p:spPr>
          <a:xfrm>
            <a:off x="571502" y="2092611"/>
            <a:ext cx="985488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nb-NO" sz="1600" b="1" dirty="0">
                <a:solidFill>
                  <a:prstClr val="black"/>
                </a:solidFill>
                <a:latin typeface="Calibri" panose="020F0502020204030204"/>
              </a:rPr>
              <a:t>Hvilke utslag har beregningene på driftsresultatet</a:t>
            </a:r>
            <a:endParaRPr lang="nb-NO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r>
              <a:rPr lang="nb-NO" sz="1600" dirty="0">
                <a:solidFill>
                  <a:prstClr val="black"/>
                </a:solidFill>
                <a:latin typeface="Calibri" panose="020F0502020204030204"/>
              </a:rPr>
              <a:t>Kommunens inntekter 		203,8 mill. kroner</a:t>
            </a:r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r>
              <a:rPr lang="nb-NO" sz="1600" dirty="0">
                <a:solidFill>
                  <a:prstClr val="black"/>
                </a:solidFill>
                <a:latin typeface="Calibri" panose="020F0502020204030204"/>
              </a:rPr>
              <a:t>Kommunens utgifter		206,8 mill. kroner</a:t>
            </a:r>
          </a:p>
          <a:p>
            <a:pPr marL="1200150" lvl="2" indent="-285750">
              <a:buFont typeface="Wingdings" panose="05000000000000000000" pitchFamily="2" charset="2"/>
              <a:buChar char="q"/>
              <a:defRPr/>
            </a:pPr>
            <a:endParaRPr lang="nb-NO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r>
              <a:rPr lang="nb-NO" sz="1600" dirty="0">
                <a:solidFill>
                  <a:prstClr val="black"/>
                </a:solidFill>
                <a:latin typeface="Calibri" panose="020F0502020204030204"/>
              </a:rPr>
              <a:t>Samlet sett gir dette ett driftsresultat mellom 3 mill. kroner underskudd. </a:t>
            </a:r>
            <a:endParaRPr lang="nb-NO" sz="1050" dirty="0">
              <a:solidFill>
                <a:prstClr val="black"/>
              </a:solidFill>
              <a:highlight>
                <a:srgbClr val="FFFF00"/>
              </a:highlight>
              <a:latin typeface="Calibri" panose="020F0502020204030204"/>
            </a:endParaRPr>
          </a:p>
          <a:p>
            <a:pPr lvl="1">
              <a:defRPr/>
            </a:pPr>
            <a:r>
              <a:rPr lang="nb-NO" sz="105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 </a:t>
            </a:r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endParaRPr lang="nb-NO" sz="1050" dirty="0">
              <a:solidFill>
                <a:prstClr val="black"/>
              </a:solidFill>
              <a:highlight>
                <a:srgbClr val="FFFF00"/>
              </a:highlight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nb-NO" sz="1050" dirty="0">
              <a:solidFill>
                <a:prstClr val="black"/>
              </a:solidFill>
              <a:highlight>
                <a:srgbClr val="FFFF00"/>
              </a:highlight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883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24615</TotalTime>
  <Words>608</Words>
  <Application>Microsoft Office PowerPoint</Application>
  <PresentationFormat>Widescreen</PresentationFormat>
  <Paragraphs>111</Paragraphs>
  <Slides>8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Office-tema</vt:lpstr>
      <vt:lpstr>Budsjett 2024</vt:lpstr>
      <vt:lpstr>Budsjett 2024</vt:lpstr>
      <vt:lpstr>Kommuneøkonomi</vt:lpstr>
      <vt:lpstr>Hva er økonomiplan? </vt:lpstr>
      <vt:lpstr>Kommunens inntekter</vt:lpstr>
      <vt:lpstr>Kommunens utgifter</vt:lpstr>
      <vt:lpstr>Kommunens investeringer</vt:lpstr>
      <vt:lpstr>Balanse av årsbudsjettet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Gunnar Loe</dc:creator>
  <cp:lastModifiedBy>Ole Erik Skotterud Rasmussen</cp:lastModifiedBy>
  <cp:revision>48</cp:revision>
  <cp:lastPrinted>2023-05-03T08:14:04Z</cp:lastPrinted>
  <dcterms:created xsi:type="dcterms:W3CDTF">2023-04-24T06:10:48Z</dcterms:created>
  <dcterms:modified xsi:type="dcterms:W3CDTF">2023-10-24T15:15:41Z</dcterms:modified>
</cp:coreProperties>
</file>