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1"/>
  </p:notesMasterIdLst>
  <p:sldIdLst>
    <p:sldId id="256" r:id="rId4"/>
    <p:sldId id="257" r:id="rId5"/>
    <p:sldId id="273" r:id="rId6"/>
    <p:sldId id="271" r:id="rId7"/>
    <p:sldId id="258" r:id="rId8"/>
    <p:sldId id="262" r:id="rId9"/>
    <p:sldId id="266" r:id="rId10"/>
    <p:sldId id="272" r:id="rId11"/>
    <p:sldId id="274" r:id="rId12"/>
    <p:sldId id="275" r:id="rId13"/>
    <p:sldId id="276" r:id="rId14"/>
    <p:sldId id="261" r:id="rId15"/>
    <p:sldId id="265" r:id="rId16"/>
    <p:sldId id="264" r:id="rId17"/>
    <p:sldId id="277" r:id="rId18"/>
    <p:sldId id="270" r:id="rId19"/>
    <p:sldId id="259" r:id="rId20"/>
  </p:sldIdLst>
  <p:sldSz cx="24382413" cy="137160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4DCE6"/>
    <a:srgbClr val="000000"/>
    <a:srgbClr val="142C46"/>
    <a:srgbClr val="C6B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954A5-B143-4F6D-A8D6-F09FC1E95D90}" type="datetimeFigureOut">
              <a:rPr lang="sv-SE" smtClean="0"/>
              <a:t>2024-03-07</a:t>
            </a:fld>
            <a:endParaRPr lang="sv-SE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C30F-B77B-49FE-B2B9-5C387AE1F0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12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8826" y="6249852"/>
            <a:ext cx="10696274" cy="3108543"/>
          </a:xfrm>
        </p:spPr>
        <p:txBody>
          <a:bodyPr lIns="0" tIns="0" rIns="0" bIns="0" anchor="t">
            <a:noAutofit/>
          </a:bodyPr>
          <a:lstStyle>
            <a:lvl1pPr algn="l">
              <a:defRPr sz="10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8826" y="9854105"/>
            <a:ext cx="10696274" cy="39780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tx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A9C60462-63A2-427C-83C5-665A00C076AD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 descr="Krødsherad kommune">
            <a:extLst>
              <a:ext uri="{FF2B5EF4-FFF2-40B4-BE49-F238E27FC236}">
                <a16:creationId xmlns:a16="http://schemas.microsoft.com/office/drawing/2014/main" id="{59E4274A-E742-6BB4-5C3A-D2974AE2C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26774" y="10896222"/>
            <a:ext cx="4446000" cy="1676777"/>
          </a:xfrm>
          <a:prstGeom prst="rect">
            <a:avLst/>
          </a:prstGeom>
        </p:spPr>
      </p:pic>
      <p:pic>
        <p:nvPicPr>
          <p:cNvPr id="10" name="Grafikk 9" descr="Vertskap i verdensklasse">
            <a:extLst>
              <a:ext uri="{FF2B5EF4-FFF2-40B4-BE49-F238E27FC236}">
                <a16:creationId xmlns:a16="http://schemas.microsoft.com/office/drawing/2014/main" id="{A953F926-8A3D-265C-F8DB-3171F63FBC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50910" y="10833970"/>
            <a:ext cx="1510318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4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F1E4B8B9-01C3-D2CF-14A0-BBB85171A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6" r="2414" b="1287"/>
          <a:stretch/>
        </p:blipFill>
        <p:spPr>
          <a:xfrm>
            <a:off x="-1" y="1832017"/>
            <a:ext cx="24382413" cy="118839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2D96518-7CC2-4642-3765-A5FD33DB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00" y="6645548"/>
            <a:ext cx="14037771" cy="3739485"/>
          </a:xfrm>
        </p:spPr>
        <p:txBody>
          <a:bodyPr lIns="0" tIns="0" rIns="0" bIns="0" anchor="t">
            <a:noAutofit/>
          </a:bodyPr>
          <a:lstStyle>
            <a:lvl1pPr>
              <a:defRPr sz="81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D1FCD-2FE8-4768-8E09-86CE3803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DFD88B4-3A2C-43F6-B390-1A2869F7FE39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E593FA-98FD-DE4A-5781-6C5AC27C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93F745-E04C-71B4-E998-92CEA3B4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569E051B-6E50-C2E1-F6E7-23C78E7980A8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l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21035C7-1FA4-3D68-25C9-15696DDED3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BDF551D-4803-CCBD-AB1A-46D2431ACB47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lt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228538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F1E4B8B9-01C3-D2CF-14A0-BBB85171A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6" r="2414" b="1287"/>
          <a:stretch/>
        </p:blipFill>
        <p:spPr>
          <a:xfrm>
            <a:off x="-1" y="1832017"/>
            <a:ext cx="24382413" cy="118839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2D96518-7CC2-4642-3765-A5FD33DB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00" y="6645548"/>
            <a:ext cx="14037771" cy="3739485"/>
          </a:xfrm>
        </p:spPr>
        <p:txBody>
          <a:bodyPr lIns="0" tIns="0" rIns="0" bIns="0" anchor="t">
            <a:noAutofit/>
          </a:bodyPr>
          <a:lstStyle>
            <a:lvl1pPr>
              <a:defRPr sz="81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D1FCD-2FE8-4768-8E09-86CE3803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F546D83-A0B2-421E-8DFB-D487BC31005A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E593FA-98FD-DE4A-5781-6C5AC27C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93F745-E04C-71B4-E998-92CEA3B4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569E051B-6E50-C2E1-F6E7-23C78E7980A8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dk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21035C7-1FA4-3D68-25C9-15696DDED3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BDF551D-4803-CCBD-AB1A-46D2431ACB47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dk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372943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EA6AA0C-43D0-41DC-B8C8-5936CE5B4821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A0DB9F6F-119E-FA25-C6B7-6B24BCFE0D98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l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k 7">
            <a:extLst>
              <a:ext uri="{FF2B5EF4-FFF2-40B4-BE49-F238E27FC236}">
                <a16:creationId xmlns:a16="http://schemas.microsoft.com/office/drawing/2014/main" id="{A5EE0249-C805-4FE9-4845-D7987A42F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E5B139FA-91DC-0058-BDFF-7403C516F4CB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lt1"/>
                </a:solidFill>
              </a:rPr>
              <a:t>Krødsherad kommune</a:t>
            </a:r>
          </a:p>
        </p:txBody>
      </p:sp>
    </p:spTree>
    <p:extLst>
      <p:ext uri="{BB962C8B-B14F-4D97-AF65-F5344CB8AC3E}">
        <p14:creationId xmlns:p14="http://schemas.microsoft.com/office/powerpoint/2010/main" val="101842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lys blå">
    <p:bg>
      <p:bgPr>
        <a:solidFill>
          <a:srgbClr val="C4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6C742E2-905F-4859-AD95-3BC42116D4D3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78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2D875A-95E0-44A7-98B9-CD812296A88F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D994C44-F2F0-EE7F-A374-A547B212F4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3536" y="2387890"/>
            <a:ext cx="12193500" cy="81290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37070" y="10787884"/>
            <a:ext cx="1010064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 dirty="0"/>
              <a:t>Klikk for å legge til bildetekst</a:t>
            </a:r>
          </a:p>
        </p:txBody>
      </p:sp>
    </p:spTree>
    <p:extLst>
      <p:ext uri="{BB962C8B-B14F-4D97-AF65-F5344CB8AC3E}">
        <p14:creationId xmlns:p14="http://schemas.microsoft.com/office/powerpoint/2010/main" val="754364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4F2E03-DE6B-4A5C-B502-D742BB28B9B2}" type="datetime1">
              <a:rPr lang="nb-NO" smtClean="0"/>
              <a:t>07.03.2024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D994C44-F2F0-EE7F-A374-A547B212F4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3536" y="2387890"/>
            <a:ext cx="12193500" cy="81290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37070" y="10787884"/>
            <a:ext cx="1010064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D03CDE8-162C-102A-B9D4-21601B5E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804" y="12732321"/>
            <a:ext cx="8229064" cy="230832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A0A3084A-4EEB-2232-49C6-F3DD1C75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698031"/>
            <a:ext cx="5486043" cy="30777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05EA44EE-AB38-0013-590A-117A92AD4AB2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l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k 11">
            <a:extLst>
              <a:ext uri="{FF2B5EF4-FFF2-40B4-BE49-F238E27FC236}">
                <a16:creationId xmlns:a16="http://schemas.microsoft.com/office/drawing/2014/main" id="{CDFDBB89-0207-3689-3EB6-B4608B1FA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3301849-BE66-1213-B502-27ABE62E98A9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lt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101920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lys blå">
    <p:bg>
      <p:bgPr>
        <a:solidFill>
          <a:srgbClr val="C4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FD9282A-EB1F-4CB1-8215-F41ECB5AB8FE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D994C44-F2F0-EE7F-A374-A547B212F4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3536" y="2387890"/>
            <a:ext cx="12193500" cy="81290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37070" y="10787884"/>
            <a:ext cx="1010064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 dirty="0"/>
              <a:t>Klikk for å legge til bildetekst</a:t>
            </a:r>
          </a:p>
        </p:txBody>
      </p:sp>
    </p:spTree>
    <p:extLst>
      <p:ext uri="{BB962C8B-B14F-4D97-AF65-F5344CB8AC3E}">
        <p14:creationId xmlns:p14="http://schemas.microsoft.com/office/powerpoint/2010/main" val="3984114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uthev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2ED3B69-F8F3-465E-B11B-E71D05C5110E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80579" y="2855648"/>
            <a:ext cx="7960322" cy="44595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3AC8FC49-69FA-4D78-5365-88820F663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48637" y="7747953"/>
            <a:ext cx="8424000" cy="42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74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uthevet tekst 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A3B4B0B-BCB5-45A4-A5D8-C2BD3B446DE1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BA4FD37A-9FAC-96B0-B5DC-F210E828B6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80579" y="2855648"/>
            <a:ext cx="7960322" cy="44595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600">
                <a:solidFill>
                  <a:schemeClr val="dk2"/>
                </a:solidFill>
              </a:defRPr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29" name="Gruppe 128">
            <a:extLst>
              <a:ext uri="{FF2B5EF4-FFF2-40B4-BE49-F238E27FC236}">
                <a16:creationId xmlns:a16="http://schemas.microsoft.com/office/drawing/2014/main" id="{3C221571-5084-90B0-6321-26810E278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248637" y="7747953"/>
            <a:ext cx="8436706" cy="4218353"/>
            <a:chOff x="16843288" y="-8912048"/>
            <a:chExt cx="8418730" cy="4209390"/>
          </a:xfrm>
        </p:grpSpPr>
        <p:grpSp>
          <p:nvGrpSpPr>
            <p:cNvPr id="130" name="Grafikk 89">
              <a:extLst>
                <a:ext uri="{FF2B5EF4-FFF2-40B4-BE49-F238E27FC236}">
                  <a16:creationId xmlns:a16="http://schemas.microsoft.com/office/drawing/2014/main" id="{69086D72-DE6C-2FDF-BCF2-7BA387F32528}"/>
                </a:ext>
              </a:extLst>
            </p:cNvPr>
            <p:cNvGrpSpPr/>
            <p:nvPr/>
          </p:nvGrpSpPr>
          <p:grpSpPr>
            <a:xfrm>
              <a:off x="17895611" y="-8912048"/>
              <a:ext cx="6314035" cy="4209390"/>
              <a:chOff x="16597753" y="-6788280"/>
              <a:chExt cx="6314035" cy="4209390"/>
            </a:xfrm>
            <a:solidFill>
              <a:schemeClr val="bg1">
                <a:alpha val="16078"/>
              </a:schemeClr>
            </a:solidFill>
          </p:grpSpPr>
          <p:sp>
            <p:nvSpPr>
              <p:cNvPr id="158" name="Frihåndsform: figur 157">
                <a:extLst>
                  <a:ext uri="{FF2B5EF4-FFF2-40B4-BE49-F238E27FC236}">
                    <a16:creationId xmlns:a16="http://schemas.microsoft.com/office/drawing/2014/main" id="{C190C2F9-94A0-EBAA-47CD-16715E17716E}"/>
                  </a:ext>
                </a:extLst>
              </p:cNvPr>
              <p:cNvSpPr/>
              <p:nvPr/>
            </p:nvSpPr>
            <p:spPr>
              <a:xfrm>
                <a:off x="16597753" y="-4683585"/>
                <a:ext cx="1052322" cy="1052322"/>
              </a:xfrm>
              <a:custGeom>
                <a:avLst/>
                <a:gdLst>
                  <a:gd name="connsiteX0" fmla="*/ 1052303 w 1052322"/>
                  <a:gd name="connsiteY0" fmla="*/ 791045 h 1052322"/>
                  <a:gd name="connsiteX1" fmla="*/ 787263 w 1052322"/>
                  <a:gd name="connsiteY1" fmla="*/ 526005 h 1052322"/>
                  <a:gd name="connsiteX2" fmla="*/ 1052303 w 1052322"/>
                  <a:gd name="connsiteY2" fmla="*/ 260966 h 1052322"/>
                  <a:gd name="connsiteX3" fmla="*/ 791230 w 1052322"/>
                  <a:gd name="connsiteY3" fmla="*/ -156 h 1052322"/>
                  <a:gd name="connsiteX4" fmla="*/ 526141 w 1052322"/>
                  <a:gd name="connsiteY4" fmla="*/ 264883 h 1052322"/>
                  <a:gd name="connsiteX5" fmla="*/ 261102 w 1052322"/>
                  <a:gd name="connsiteY5" fmla="*/ -156 h 1052322"/>
                  <a:gd name="connsiteX6" fmla="*/ -20 w 1052322"/>
                  <a:gd name="connsiteY6" fmla="*/ 260966 h 1052322"/>
                  <a:gd name="connsiteX7" fmla="*/ 265019 w 1052322"/>
                  <a:gd name="connsiteY7" fmla="*/ 526005 h 1052322"/>
                  <a:gd name="connsiteX8" fmla="*/ -20 w 1052322"/>
                  <a:gd name="connsiteY8" fmla="*/ 791045 h 1052322"/>
                  <a:gd name="connsiteX9" fmla="*/ 261102 w 1052322"/>
                  <a:gd name="connsiteY9" fmla="*/ 1052167 h 1052322"/>
                  <a:gd name="connsiteX10" fmla="*/ 526141 w 1052322"/>
                  <a:gd name="connsiteY10" fmla="*/ 787127 h 1052322"/>
                  <a:gd name="connsiteX11" fmla="*/ 791230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303" y="791045"/>
                    </a:moveTo>
                    <a:lnTo>
                      <a:pt x="787263" y="526005"/>
                    </a:lnTo>
                    <a:lnTo>
                      <a:pt x="1052303" y="260966"/>
                    </a:lnTo>
                    <a:lnTo>
                      <a:pt x="791230" y="-156"/>
                    </a:lnTo>
                    <a:lnTo>
                      <a:pt x="526141" y="264883"/>
                    </a:lnTo>
                    <a:lnTo>
                      <a:pt x="261102" y="-156"/>
                    </a:lnTo>
                    <a:lnTo>
                      <a:pt x="-20" y="260966"/>
                    </a:lnTo>
                    <a:lnTo>
                      <a:pt x="265019" y="526005"/>
                    </a:lnTo>
                    <a:lnTo>
                      <a:pt x="-20" y="791045"/>
                    </a:lnTo>
                    <a:lnTo>
                      <a:pt x="261102" y="1052167"/>
                    </a:lnTo>
                    <a:lnTo>
                      <a:pt x="526141" y="787127"/>
                    </a:lnTo>
                    <a:lnTo>
                      <a:pt x="791230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9" name="Frihåndsform: figur 158">
                <a:extLst>
                  <a:ext uri="{FF2B5EF4-FFF2-40B4-BE49-F238E27FC236}">
                    <a16:creationId xmlns:a16="http://schemas.microsoft.com/office/drawing/2014/main" id="{65ACE72B-318B-78CC-44E8-B790B8358849}"/>
                  </a:ext>
                </a:extLst>
              </p:cNvPr>
              <p:cNvSpPr/>
              <p:nvPr/>
            </p:nvSpPr>
            <p:spPr>
              <a:xfrm>
                <a:off x="18702448" y="-3631262"/>
                <a:ext cx="1052322" cy="1052372"/>
              </a:xfrm>
              <a:custGeom>
                <a:avLst/>
                <a:gdLst>
                  <a:gd name="connsiteX0" fmla="*/ 1052195 w 1052322"/>
                  <a:gd name="connsiteY0" fmla="*/ 791041 h 1052372"/>
                  <a:gd name="connsiteX1" fmla="*/ 787156 w 1052322"/>
                  <a:gd name="connsiteY1" fmla="*/ 525952 h 1052372"/>
                  <a:gd name="connsiteX2" fmla="*/ 1052195 w 1052322"/>
                  <a:gd name="connsiteY2" fmla="*/ 260912 h 1052372"/>
                  <a:gd name="connsiteX3" fmla="*/ 791123 w 1052322"/>
                  <a:gd name="connsiteY3" fmla="*/ -210 h 1052372"/>
                  <a:gd name="connsiteX4" fmla="*/ 526034 w 1052322"/>
                  <a:gd name="connsiteY4" fmla="*/ 264879 h 1052372"/>
                  <a:gd name="connsiteX5" fmla="*/ 260994 w 1052322"/>
                  <a:gd name="connsiteY5" fmla="*/ -210 h 1052372"/>
                  <a:gd name="connsiteX6" fmla="*/ -128 w 1052322"/>
                  <a:gd name="connsiteY6" fmla="*/ 260912 h 1052372"/>
                  <a:gd name="connsiteX7" fmla="*/ 264912 w 1052322"/>
                  <a:gd name="connsiteY7" fmla="*/ 525952 h 1052372"/>
                  <a:gd name="connsiteX8" fmla="*/ -128 w 1052322"/>
                  <a:gd name="connsiteY8" fmla="*/ 791041 h 1052372"/>
                  <a:gd name="connsiteX9" fmla="*/ 260945 w 1052322"/>
                  <a:gd name="connsiteY9" fmla="*/ 1052163 h 1052372"/>
                  <a:gd name="connsiteX10" fmla="*/ 526034 w 1052322"/>
                  <a:gd name="connsiteY10" fmla="*/ 787074 h 1052372"/>
                  <a:gd name="connsiteX11" fmla="*/ 791123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195" y="791041"/>
                    </a:moveTo>
                    <a:lnTo>
                      <a:pt x="787156" y="525952"/>
                    </a:lnTo>
                    <a:lnTo>
                      <a:pt x="1052195" y="260912"/>
                    </a:lnTo>
                    <a:lnTo>
                      <a:pt x="791123" y="-210"/>
                    </a:lnTo>
                    <a:lnTo>
                      <a:pt x="526034" y="264879"/>
                    </a:lnTo>
                    <a:lnTo>
                      <a:pt x="260994" y="-210"/>
                    </a:lnTo>
                    <a:lnTo>
                      <a:pt x="-128" y="260912"/>
                    </a:lnTo>
                    <a:lnTo>
                      <a:pt x="264912" y="525952"/>
                    </a:lnTo>
                    <a:lnTo>
                      <a:pt x="-128" y="791041"/>
                    </a:lnTo>
                    <a:lnTo>
                      <a:pt x="260945" y="1052163"/>
                    </a:lnTo>
                    <a:lnTo>
                      <a:pt x="526034" y="787074"/>
                    </a:lnTo>
                    <a:lnTo>
                      <a:pt x="791123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0" name="Frihåndsform: figur 159">
                <a:extLst>
                  <a:ext uri="{FF2B5EF4-FFF2-40B4-BE49-F238E27FC236}">
                    <a16:creationId xmlns:a16="http://schemas.microsoft.com/office/drawing/2014/main" id="{CE8F461D-BE97-CB08-0C9B-26A6982DDC70}"/>
                  </a:ext>
                </a:extLst>
              </p:cNvPr>
              <p:cNvSpPr/>
              <p:nvPr/>
            </p:nvSpPr>
            <p:spPr>
              <a:xfrm>
                <a:off x="17650076" y="-6788280"/>
                <a:ext cx="1052372" cy="1052322"/>
              </a:xfrm>
              <a:custGeom>
                <a:avLst/>
                <a:gdLst>
                  <a:gd name="connsiteX0" fmla="*/ 1052298 w 1052372"/>
                  <a:gd name="connsiteY0" fmla="*/ 791202 h 1052322"/>
                  <a:gd name="connsiteX1" fmla="*/ 787209 w 1052372"/>
                  <a:gd name="connsiteY1" fmla="*/ 526113 h 1052322"/>
                  <a:gd name="connsiteX2" fmla="*/ 1052298 w 1052372"/>
                  <a:gd name="connsiteY2" fmla="*/ 261073 h 1052322"/>
                  <a:gd name="connsiteX3" fmla="*/ 791176 w 1052372"/>
                  <a:gd name="connsiteY3" fmla="*/ -49 h 1052322"/>
                  <a:gd name="connsiteX4" fmla="*/ 526137 w 1052372"/>
                  <a:gd name="connsiteY4" fmla="*/ 264991 h 1052322"/>
                  <a:gd name="connsiteX5" fmla="*/ 261048 w 1052372"/>
                  <a:gd name="connsiteY5" fmla="*/ -49 h 1052322"/>
                  <a:gd name="connsiteX6" fmla="*/ -74 w 1052372"/>
                  <a:gd name="connsiteY6" fmla="*/ 261073 h 1052322"/>
                  <a:gd name="connsiteX7" fmla="*/ 265015 w 1052372"/>
                  <a:gd name="connsiteY7" fmla="*/ 526113 h 1052322"/>
                  <a:gd name="connsiteX8" fmla="*/ -74 w 1052372"/>
                  <a:gd name="connsiteY8" fmla="*/ 791202 h 1052322"/>
                  <a:gd name="connsiteX9" fmla="*/ 261048 w 1052372"/>
                  <a:gd name="connsiteY9" fmla="*/ 1052274 h 1052322"/>
                  <a:gd name="connsiteX10" fmla="*/ 526137 w 1052372"/>
                  <a:gd name="connsiteY10" fmla="*/ 787235 h 1052322"/>
                  <a:gd name="connsiteX11" fmla="*/ 791176 w 105237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298" y="791202"/>
                    </a:moveTo>
                    <a:lnTo>
                      <a:pt x="787209" y="526113"/>
                    </a:lnTo>
                    <a:lnTo>
                      <a:pt x="1052298" y="261073"/>
                    </a:lnTo>
                    <a:lnTo>
                      <a:pt x="791176" y="-49"/>
                    </a:lnTo>
                    <a:lnTo>
                      <a:pt x="526137" y="264991"/>
                    </a:lnTo>
                    <a:lnTo>
                      <a:pt x="261048" y="-49"/>
                    </a:lnTo>
                    <a:lnTo>
                      <a:pt x="-74" y="261073"/>
                    </a:lnTo>
                    <a:lnTo>
                      <a:pt x="265015" y="526113"/>
                    </a:lnTo>
                    <a:lnTo>
                      <a:pt x="-74" y="791202"/>
                    </a:lnTo>
                    <a:lnTo>
                      <a:pt x="261048" y="1052274"/>
                    </a:lnTo>
                    <a:lnTo>
                      <a:pt x="526137" y="787235"/>
                    </a:lnTo>
                    <a:lnTo>
                      <a:pt x="791176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1" name="Frihåndsform: figur 160">
                <a:extLst>
                  <a:ext uri="{FF2B5EF4-FFF2-40B4-BE49-F238E27FC236}">
                    <a16:creationId xmlns:a16="http://schemas.microsoft.com/office/drawing/2014/main" id="{2CD828A6-702D-B245-80A9-F22C3844479D}"/>
                  </a:ext>
                </a:extLst>
              </p:cNvPr>
              <p:cNvSpPr/>
              <p:nvPr/>
            </p:nvSpPr>
            <p:spPr>
              <a:xfrm>
                <a:off x="21859466" y="-4683585"/>
                <a:ext cx="1052322" cy="1052322"/>
              </a:xfrm>
              <a:custGeom>
                <a:avLst/>
                <a:gdLst>
                  <a:gd name="connsiteX0" fmla="*/ 1052034 w 1052322"/>
                  <a:gd name="connsiteY0" fmla="*/ 791045 h 1052322"/>
                  <a:gd name="connsiteX1" fmla="*/ 786995 w 1052322"/>
                  <a:gd name="connsiteY1" fmla="*/ 526005 h 1052322"/>
                  <a:gd name="connsiteX2" fmla="*/ 1052034 w 1052322"/>
                  <a:gd name="connsiteY2" fmla="*/ 260916 h 1052322"/>
                  <a:gd name="connsiteX3" fmla="*/ 790962 w 1052322"/>
                  <a:gd name="connsiteY3" fmla="*/ -156 h 1052322"/>
                  <a:gd name="connsiteX4" fmla="*/ 525873 w 1052322"/>
                  <a:gd name="connsiteY4" fmla="*/ 264883 h 1052322"/>
                  <a:gd name="connsiteX5" fmla="*/ 260833 w 1052322"/>
                  <a:gd name="connsiteY5" fmla="*/ -156 h 1052322"/>
                  <a:gd name="connsiteX6" fmla="*/ -289 w 1052322"/>
                  <a:gd name="connsiteY6" fmla="*/ 260916 h 1052322"/>
                  <a:gd name="connsiteX7" fmla="*/ 264800 w 1052322"/>
                  <a:gd name="connsiteY7" fmla="*/ 526005 h 1052322"/>
                  <a:gd name="connsiteX8" fmla="*/ -289 w 1052322"/>
                  <a:gd name="connsiteY8" fmla="*/ 791045 h 1052322"/>
                  <a:gd name="connsiteX9" fmla="*/ 260833 w 1052322"/>
                  <a:gd name="connsiteY9" fmla="*/ 1052167 h 1052322"/>
                  <a:gd name="connsiteX10" fmla="*/ 525873 w 1052322"/>
                  <a:gd name="connsiteY10" fmla="*/ 787127 h 1052322"/>
                  <a:gd name="connsiteX11" fmla="*/ 790962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034" y="791045"/>
                    </a:moveTo>
                    <a:lnTo>
                      <a:pt x="786995" y="526005"/>
                    </a:lnTo>
                    <a:lnTo>
                      <a:pt x="1052034" y="260916"/>
                    </a:lnTo>
                    <a:lnTo>
                      <a:pt x="790962" y="-156"/>
                    </a:lnTo>
                    <a:lnTo>
                      <a:pt x="525873" y="264883"/>
                    </a:lnTo>
                    <a:lnTo>
                      <a:pt x="260833" y="-156"/>
                    </a:lnTo>
                    <a:lnTo>
                      <a:pt x="-289" y="260916"/>
                    </a:lnTo>
                    <a:lnTo>
                      <a:pt x="264800" y="526005"/>
                    </a:lnTo>
                    <a:lnTo>
                      <a:pt x="-289" y="791045"/>
                    </a:lnTo>
                    <a:lnTo>
                      <a:pt x="260833" y="1052167"/>
                    </a:lnTo>
                    <a:lnTo>
                      <a:pt x="525873" y="787127"/>
                    </a:lnTo>
                    <a:lnTo>
                      <a:pt x="790962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2" name="Frihåndsform: figur 161">
                <a:extLst>
                  <a:ext uri="{FF2B5EF4-FFF2-40B4-BE49-F238E27FC236}">
                    <a16:creationId xmlns:a16="http://schemas.microsoft.com/office/drawing/2014/main" id="{DF50E98D-4E94-5375-DC0D-ADA9143D0CE8}"/>
                  </a:ext>
                </a:extLst>
              </p:cNvPr>
              <p:cNvSpPr/>
              <p:nvPr/>
            </p:nvSpPr>
            <p:spPr>
              <a:xfrm>
                <a:off x="21859466" y="-6788280"/>
                <a:ext cx="1052322" cy="1052322"/>
              </a:xfrm>
              <a:custGeom>
                <a:avLst/>
                <a:gdLst>
                  <a:gd name="connsiteX0" fmla="*/ 1052034 w 1052322"/>
                  <a:gd name="connsiteY0" fmla="*/ 791202 h 1052322"/>
                  <a:gd name="connsiteX1" fmla="*/ 786995 w 1052322"/>
                  <a:gd name="connsiteY1" fmla="*/ 526113 h 1052322"/>
                  <a:gd name="connsiteX2" fmla="*/ 1052034 w 1052322"/>
                  <a:gd name="connsiteY2" fmla="*/ 261073 h 1052322"/>
                  <a:gd name="connsiteX3" fmla="*/ 790962 w 1052322"/>
                  <a:gd name="connsiteY3" fmla="*/ -49 h 1052322"/>
                  <a:gd name="connsiteX4" fmla="*/ 525873 w 1052322"/>
                  <a:gd name="connsiteY4" fmla="*/ 265040 h 1052322"/>
                  <a:gd name="connsiteX5" fmla="*/ 260833 w 1052322"/>
                  <a:gd name="connsiteY5" fmla="*/ -49 h 1052322"/>
                  <a:gd name="connsiteX6" fmla="*/ -289 w 1052322"/>
                  <a:gd name="connsiteY6" fmla="*/ 261073 h 1052322"/>
                  <a:gd name="connsiteX7" fmla="*/ 264800 w 1052322"/>
                  <a:gd name="connsiteY7" fmla="*/ 526113 h 1052322"/>
                  <a:gd name="connsiteX8" fmla="*/ -289 w 1052322"/>
                  <a:gd name="connsiteY8" fmla="*/ 791202 h 1052322"/>
                  <a:gd name="connsiteX9" fmla="*/ 260833 w 1052322"/>
                  <a:gd name="connsiteY9" fmla="*/ 1052274 h 1052322"/>
                  <a:gd name="connsiteX10" fmla="*/ 525873 w 1052322"/>
                  <a:gd name="connsiteY10" fmla="*/ 787235 h 1052322"/>
                  <a:gd name="connsiteX11" fmla="*/ 790962 w 105232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034" y="791202"/>
                    </a:moveTo>
                    <a:lnTo>
                      <a:pt x="786995" y="526113"/>
                    </a:lnTo>
                    <a:lnTo>
                      <a:pt x="1052034" y="261073"/>
                    </a:lnTo>
                    <a:lnTo>
                      <a:pt x="790962" y="-49"/>
                    </a:lnTo>
                    <a:lnTo>
                      <a:pt x="525873" y="265040"/>
                    </a:lnTo>
                    <a:lnTo>
                      <a:pt x="260833" y="-49"/>
                    </a:lnTo>
                    <a:lnTo>
                      <a:pt x="-289" y="261073"/>
                    </a:lnTo>
                    <a:lnTo>
                      <a:pt x="264800" y="526113"/>
                    </a:lnTo>
                    <a:lnTo>
                      <a:pt x="-289" y="791202"/>
                    </a:lnTo>
                    <a:lnTo>
                      <a:pt x="260833" y="1052274"/>
                    </a:lnTo>
                    <a:lnTo>
                      <a:pt x="525873" y="787235"/>
                    </a:lnTo>
                    <a:lnTo>
                      <a:pt x="790962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3" name="Frihåndsform: figur 162">
                <a:extLst>
                  <a:ext uri="{FF2B5EF4-FFF2-40B4-BE49-F238E27FC236}">
                    <a16:creationId xmlns:a16="http://schemas.microsoft.com/office/drawing/2014/main" id="{2E2564A4-854E-53C8-03E4-FBB238B4FDB9}"/>
                  </a:ext>
                </a:extLst>
              </p:cNvPr>
              <p:cNvSpPr/>
              <p:nvPr/>
            </p:nvSpPr>
            <p:spPr>
              <a:xfrm>
                <a:off x="19754771" y="-5735957"/>
                <a:ext cx="1052372" cy="1052372"/>
              </a:xfrm>
              <a:custGeom>
                <a:avLst/>
                <a:gdLst>
                  <a:gd name="connsiteX0" fmla="*/ 1052191 w 1052372"/>
                  <a:gd name="connsiteY0" fmla="*/ 791148 h 1052372"/>
                  <a:gd name="connsiteX1" fmla="*/ 787102 w 1052372"/>
                  <a:gd name="connsiteY1" fmla="*/ 526109 h 1052372"/>
                  <a:gd name="connsiteX2" fmla="*/ 1052191 w 1052372"/>
                  <a:gd name="connsiteY2" fmla="*/ 261020 h 1052372"/>
                  <a:gd name="connsiteX3" fmla="*/ 791069 w 1052372"/>
                  <a:gd name="connsiteY3" fmla="*/ -102 h 1052372"/>
                  <a:gd name="connsiteX4" fmla="*/ 526030 w 1052372"/>
                  <a:gd name="connsiteY4" fmla="*/ 264986 h 1052372"/>
                  <a:gd name="connsiteX5" fmla="*/ 260941 w 1052372"/>
                  <a:gd name="connsiteY5" fmla="*/ -102 h 1052372"/>
                  <a:gd name="connsiteX6" fmla="*/ -181 w 1052372"/>
                  <a:gd name="connsiteY6" fmla="*/ 261020 h 1052372"/>
                  <a:gd name="connsiteX7" fmla="*/ 264908 w 1052372"/>
                  <a:gd name="connsiteY7" fmla="*/ 526109 h 1052372"/>
                  <a:gd name="connsiteX8" fmla="*/ -181 w 1052372"/>
                  <a:gd name="connsiteY8" fmla="*/ 791148 h 1052372"/>
                  <a:gd name="connsiteX9" fmla="*/ 260941 w 1052372"/>
                  <a:gd name="connsiteY9" fmla="*/ 1052270 h 1052372"/>
                  <a:gd name="connsiteX10" fmla="*/ 525980 w 1052372"/>
                  <a:gd name="connsiteY10" fmla="*/ 787181 h 1052372"/>
                  <a:gd name="connsiteX11" fmla="*/ 791069 w 105237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72">
                    <a:moveTo>
                      <a:pt x="1052191" y="791148"/>
                    </a:moveTo>
                    <a:lnTo>
                      <a:pt x="787102" y="526109"/>
                    </a:lnTo>
                    <a:lnTo>
                      <a:pt x="1052191" y="261020"/>
                    </a:lnTo>
                    <a:lnTo>
                      <a:pt x="791069" y="-102"/>
                    </a:lnTo>
                    <a:lnTo>
                      <a:pt x="526030" y="264986"/>
                    </a:lnTo>
                    <a:lnTo>
                      <a:pt x="260941" y="-102"/>
                    </a:lnTo>
                    <a:lnTo>
                      <a:pt x="-181" y="261020"/>
                    </a:lnTo>
                    <a:lnTo>
                      <a:pt x="264908" y="526109"/>
                    </a:lnTo>
                    <a:lnTo>
                      <a:pt x="-181" y="791148"/>
                    </a:lnTo>
                    <a:lnTo>
                      <a:pt x="260941" y="1052270"/>
                    </a:lnTo>
                    <a:lnTo>
                      <a:pt x="525980" y="787181"/>
                    </a:lnTo>
                    <a:lnTo>
                      <a:pt x="791069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31" name="Grafikk 89">
              <a:extLst>
                <a:ext uri="{FF2B5EF4-FFF2-40B4-BE49-F238E27FC236}">
                  <a16:creationId xmlns:a16="http://schemas.microsoft.com/office/drawing/2014/main" id="{0BE45F20-B9C5-6411-037A-1F1DDA28414D}"/>
                </a:ext>
              </a:extLst>
            </p:cNvPr>
            <p:cNvGrpSpPr/>
            <p:nvPr/>
          </p:nvGrpSpPr>
          <p:grpSpPr>
            <a:xfrm>
              <a:off x="16843288" y="-8912048"/>
              <a:ext cx="8418730" cy="4209390"/>
              <a:chOff x="15545430" y="-6788280"/>
              <a:chExt cx="8418730" cy="4209390"/>
            </a:xfrm>
            <a:solidFill>
              <a:srgbClr val="000000">
                <a:alpha val="29020"/>
              </a:srgbClr>
            </a:solidFill>
          </p:grpSpPr>
          <p:sp>
            <p:nvSpPr>
              <p:cNvPr id="132" name="Frihåndsform: figur 131">
                <a:extLst>
                  <a:ext uri="{FF2B5EF4-FFF2-40B4-BE49-F238E27FC236}">
                    <a16:creationId xmlns:a16="http://schemas.microsoft.com/office/drawing/2014/main" id="{0CCB6EE7-8265-474C-ACCD-A5A8420CC60B}"/>
                  </a:ext>
                </a:extLst>
              </p:cNvPr>
              <p:cNvSpPr/>
              <p:nvPr/>
            </p:nvSpPr>
            <p:spPr>
              <a:xfrm>
                <a:off x="15545430" y="-4683585"/>
                <a:ext cx="1052322" cy="1052322"/>
              </a:xfrm>
              <a:custGeom>
                <a:avLst/>
                <a:gdLst>
                  <a:gd name="connsiteX0" fmla="*/ 1052273 w 1052322"/>
                  <a:gd name="connsiteY0" fmla="*/ 791045 h 1052322"/>
                  <a:gd name="connsiteX1" fmla="*/ 787234 w 1052322"/>
                  <a:gd name="connsiteY1" fmla="*/ 526005 h 1052322"/>
                  <a:gd name="connsiteX2" fmla="*/ 1052273 w 1052322"/>
                  <a:gd name="connsiteY2" fmla="*/ 260916 h 1052322"/>
                  <a:gd name="connsiteX3" fmla="*/ 791201 w 1052322"/>
                  <a:gd name="connsiteY3" fmla="*/ -156 h 1052322"/>
                  <a:gd name="connsiteX4" fmla="*/ 526112 w 1052322"/>
                  <a:gd name="connsiteY4" fmla="*/ 264883 h 1052322"/>
                  <a:gd name="connsiteX5" fmla="*/ 261072 w 1052322"/>
                  <a:gd name="connsiteY5" fmla="*/ -156 h 1052322"/>
                  <a:gd name="connsiteX6" fmla="*/ -50 w 1052322"/>
                  <a:gd name="connsiteY6" fmla="*/ 260916 h 1052322"/>
                  <a:gd name="connsiteX7" fmla="*/ 264990 w 1052322"/>
                  <a:gd name="connsiteY7" fmla="*/ 526005 h 1052322"/>
                  <a:gd name="connsiteX8" fmla="*/ -50 w 1052322"/>
                  <a:gd name="connsiteY8" fmla="*/ 791045 h 1052322"/>
                  <a:gd name="connsiteX9" fmla="*/ 261023 w 1052322"/>
                  <a:gd name="connsiteY9" fmla="*/ 1052167 h 1052322"/>
                  <a:gd name="connsiteX10" fmla="*/ 526112 w 1052322"/>
                  <a:gd name="connsiteY10" fmla="*/ 787127 h 1052322"/>
                  <a:gd name="connsiteX11" fmla="*/ 791201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273" y="791045"/>
                    </a:moveTo>
                    <a:lnTo>
                      <a:pt x="787234" y="526005"/>
                    </a:lnTo>
                    <a:lnTo>
                      <a:pt x="1052273" y="260916"/>
                    </a:lnTo>
                    <a:lnTo>
                      <a:pt x="791201" y="-156"/>
                    </a:lnTo>
                    <a:lnTo>
                      <a:pt x="526112" y="264883"/>
                    </a:lnTo>
                    <a:lnTo>
                      <a:pt x="261072" y="-156"/>
                    </a:lnTo>
                    <a:lnTo>
                      <a:pt x="-50" y="260916"/>
                    </a:lnTo>
                    <a:lnTo>
                      <a:pt x="264990" y="526005"/>
                    </a:lnTo>
                    <a:lnTo>
                      <a:pt x="-50" y="791045"/>
                    </a:lnTo>
                    <a:lnTo>
                      <a:pt x="261023" y="1052167"/>
                    </a:lnTo>
                    <a:lnTo>
                      <a:pt x="526112" y="787127"/>
                    </a:lnTo>
                    <a:lnTo>
                      <a:pt x="791201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3" name="Frihåndsform: figur 132">
                <a:extLst>
                  <a:ext uri="{FF2B5EF4-FFF2-40B4-BE49-F238E27FC236}">
                    <a16:creationId xmlns:a16="http://schemas.microsoft.com/office/drawing/2014/main" id="{4252595A-A8BC-AA84-41A8-4480DE75DB36}"/>
                  </a:ext>
                </a:extLst>
              </p:cNvPr>
              <p:cNvSpPr/>
              <p:nvPr/>
            </p:nvSpPr>
            <p:spPr>
              <a:xfrm>
                <a:off x="17650076" y="-3631262"/>
                <a:ext cx="1052372" cy="1052372"/>
              </a:xfrm>
              <a:custGeom>
                <a:avLst/>
                <a:gdLst>
                  <a:gd name="connsiteX0" fmla="*/ 1052215 w 1052372"/>
                  <a:gd name="connsiteY0" fmla="*/ 791041 h 1052372"/>
                  <a:gd name="connsiteX1" fmla="*/ 787126 w 1052372"/>
                  <a:gd name="connsiteY1" fmla="*/ 525952 h 1052372"/>
                  <a:gd name="connsiteX2" fmla="*/ 1052215 w 1052372"/>
                  <a:gd name="connsiteY2" fmla="*/ 260912 h 1052372"/>
                  <a:gd name="connsiteX3" fmla="*/ 791093 w 1052372"/>
                  <a:gd name="connsiteY3" fmla="*/ -210 h 1052372"/>
                  <a:gd name="connsiteX4" fmla="*/ 526054 w 1052372"/>
                  <a:gd name="connsiteY4" fmla="*/ 264879 h 1052372"/>
                  <a:gd name="connsiteX5" fmla="*/ 260965 w 1052372"/>
                  <a:gd name="connsiteY5" fmla="*/ -210 h 1052372"/>
                  <a:gd name="connsiteX6" fmla="*/ -157 w 1052372"/>
                  <a:gd name="connsiteY6" fmla="*/ 260912 h 1052372"/>
                  <a:gd name="connsiteX7" fmla="*/ 264932 w 1052372"/>
                  <a:gd name="connsiteY7" fmla="*/ 525952 h 1052372"/>
                  <a:gd name="connsiteX8" fmla="*/ -157 w 1052372"/>
                  <a:gd name="connsiteY8" fmla="*/ 791041 h 1052372"/>
                  <a:gd name="connsiteX9" fmla="*/ 260965 w 1052372"/>
                  <a:gd name="connsiteY9" fmla="*/ 1052163 h 1052372"/>
                  <a:gd name="connsiteX10" fmla="*/ 526054 w 1052372"/>
                  <a:gd name="connsiteY10" fmla="*/ 787074 h 1052372"/>
                  <a:gd name="connsiteX11" fmla="*/ 791093 w 105237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72">
                    <a:moveTo>
                      <a:pt x="1052215" y="791041"/>
                    </a:moveTo>
                    <a:lnTo>
                      <a:pt x="787126" y="525952"/>
                    </a:lnTo>
                    <a:lnTo>
                      <a:pt x="1052215" y="260912"/>
                    </a:lnTo>
                    <a:lnTo>
                      <a:pt x="791093" y="-210"/>
                    </a:lnTo>
                    <a:lnTo>
                      <a:pt x="526054" y="264879"/>
                    </a:lnTo>
                    <a:lnTo>
                      <a:pt x="260965" y="-210"/>
                    </a:lnTo>
                    <a:lnTo>
                      <a:pt x="-157" y="260912"/>
                    </a:lnTo>
                    <a:lnTo>
                      <a:pt x="264932" y="525952"/>
                    </a:lnTo>
                    <a:lnTo>
                      <a:pt x="-157" y="791041"/>
                    </a:lnTo>
                    <a:lnTo>
                      <a:pt x="260965" y="1052163"/>
                    </a:lnTo>
                    <a:lnTo>
                      <a:pt x="526054" y="787074"/>
                    </a:lnTo>
                    <a:lnTo>
                      <a:pt x="791093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4" name="Frihåndsform: figur 133">
                <a:extLst>
                  <a:ext uri="{FF2B5EF4-FFF2-40B4-BE49-F238E27FC236}">
                    <a16:creationId xmlns:a16="http://schemas.microsoft.com/office/drawing/2014/main" id="{610AA85B-C01E-7295-1DD7-8D99E2E4B295}"/>
                  </a:ext>
                </a:extLst>
              </p:cNvPr>
              <p:cNvSpPr/>
              <p:nvPr/>
            </p:nvSpPr>
            <p:spPr>
              <a:xfrm>
                <a:off x="18702448" y="-4683585"/>
                <a:ext cx="1052322" cy="1052322"/>
              </a:xfrm>
              <a:custGeom>
                <a:avLst/>
                <a:gdLst>
                  <a:gd name="connsiteX0" fmla="*/ 1052112 w 1052322"/>
                  <a:gd name="connsiteY0" fmla="*/ 791045 h 1052322"/>
                  <a:gd name="connsiteX1" fmla="*/ 787073 w 1052322"/>
                  <a:gd name="connsiteY1" fmla="*/ 526005 h 1052322"/>
                  <a:gd name="connsiteX2" fmla="*/ 1052112 w 1052322"/>
                  <a:gd name="connsiteY2" fmla="*/ 260916 h 1052322"/>
                  <a:gd name="connsiteX3" fmla="*/ 791040 w 1052322"/>
                  <a:gd name="connsiteY3" fmla="*/ -156 h 1052322"/>
                  <a:gd name="connsiteX4" fmla="*/ 525951 w 1052322"/>
                  <a:gd name="connsiteY4" fmla="*/ 264883 h 1052322"/>
                  <a:gd name="connsiteX5" fmla="*/ 260911 w 1052322"/>
                  <a:gd name="connsiteY5" fmla="*/ -156 h 1052322"/>
                  <a:gd name="connsiteX6" fmla="*/ -211 w 1052322"/>
                  <a:gd name="connsiteY6" fmla="*/ 260916 h 1052322"/>
                  <a:gd name="connsiteX7" fmla="*/ 264829 w 1052322"/>
                  <a:gd name="connsiteY7" fmla="*/ 526005 h 1052322"/>
                  <a:gd name="connsiteX8" fmla="*/ -211 w 1052322"/>
                  <a:gd name="connsiteY8" fmla="*/ 791045 h 1052322"/>
                  <a:gd name="connsiteX9" fmla="*/ 260911 w 1052322"/>
                  <a:gd name="connsiteY9" fmla="*/ 1052167 h 1052322"/>
                  <a:gd name="connsiteX10" fmla="*/ 525951 w 1052322"/>
                  <a:gd name="connsiteY10" fmla="*/ 787127 h 1052322"/>
                  <a:gd name="connsiteX11" fmla="*/ 791040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112" y="791045"/>
                    </a:moveTo>
                    <a:lnTo>
                      <a:pt x="787073" y="526005"/>
                    </a:lnTo>
                    <a:lnTo>
                      <a:pt x="1052112" y="260916"/>
                    </a:lnTo>
                    <a:lnTo>
                      <a:pt x="791040" y="-156"/>
                    </a:lnTo>
                    <a:lnTo>
                      <a:pt x="525951" y="264883"/>
                    </a:lnTo>
                    <a:lnTo>
                      <a:pt x="260911" y="-156"/>
                    </a:lnTo>
                    <a:lnTo>
                      <a:pt x="-211" y="260916"/>
                    </a:lnTo>
                    <a:lnTo>
                      <a:pt x="264829" y="526005"/>
                    </a:lnTo>
                    <a:lnTo>
                      <a:pt x="-211" y="791045"/>
                    </a:lnTo>
                    <a:lnTo>
                      <a:pt x="260911" y="1052167"/>
                    </a:lnTo>
                    <a:lnTo>
                      <a:pt x="525951" y="787127"/>
                    </a:lnTo>
                    <a:lnTo>
                      <a:pt x="791040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5" name="Frihåndsform: figur 134">
                <a:extLst>
                  <a:ext uri="{FF2B5EF4-FFF2-40B4-BE49-F238E27FC236}">
                    <a16:creationId xmlns:a16="http://schemas.microsoft.com/office/drawing/2014/main" id="{1A9A0310-F4AF-2CCD-C1DB-D3000763723A}"/>
                  </a:ext>
                </a:extLst>
              </p:cNvPr>
              <p:cNvSpPr/>
              <p:nvPr/>
            </p:nvSpPr>
            <p:spPr>
              <a:xfrm>
                <a:off x="17650076" y="-4683585"/>
                <a:ext cx="1052372" cy="1052322"/>
              </a:xfrm>
              <a:custGeom>
                <a:avLst/>
                <a:gdLst>
                  <a:gd name="connsiteX0" fmla="*/ 1052215 w 1052372"/>
                  <a:gd name="connsiteY0" fmla="*/ 791094 h 1052322"/>
                  <a:gd name="connsiteX1" fmla="*/ 787126 w 1052372"/>
                  <a:gd name="connsiteY1" fmla="*/ 526005 h 1052322"/>
                  <a:gd name="connsiteX2" fmla="*/ 1052215 w 1052372"/>
                  <a:gd name="connsiteY2" fmla="*/ 260916 h 1052322"/>
                  <a:gd name="connsiteX3" fmla="*/ 791093 w 1052372"/>
                  <a:gd name="connsiteY3" fmla="*/ -156 h 1052322"/>
                  <a:gd name="connsiteX4" fmla="*/ 526054 w 1052372"/>
                  <a:gd name="connsiteY4" fmla="*/ 264883 h 1052322"/>
                  <a:gd name="connsiteX5" fmla="*/ 260965 w 1052372"/>
                  <a:gd name="connsiteY5" fmla="*/ -156 h 1052322"/>
                  <a:gd name="connsiteX6" fmla="*/ -157 w 1052372"/>
                  <a:gd name="connsiteY6" fmla="*/ 260916 h 1052322"/>
                  <a:gd name="connsiteX7" fmla="*/ 264932 w 1052372"/>
                  <a:gd name="connsiteY7" fmla="*/ 526005 h 1052322"/>
                  <a:gd name="connsiteX8" fmla="*/ -157 w 1052372"/>
                  <a:gd name="connsiteY8" fmla="*/ 791094 h 1052322"/>
                  <a:gd name="connsiteX9" fmla="*/ 260965 w 1052372"/>
                  <a:gd name="connsiteY9" fmla="*/ 1052167 h 1052322"/>
                  <a:gd name="connsiteX10" fmla="*/ 526054 w 1052372"/>
                  <a:gd name="connsiteY10" fmla="*/ 787127 h 1052322"/>
                  <a:gd name="connsiteX11" fmla="*/ 791093 w 105237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215" y="791094"/>
                    </a:moveTo>
                    <a:lnTo>
                      <a:pt x="787126" y="526005"/>
                    </a:lnTo>
                    <a:lnTo>
                      <a:pt x="1052215" y="260916"/>
                    </a:lnTo>
                    <a:lnTo>
                      <a:pt x="791093" y="-156"/>
                    </a:lnTo>
                    <a:lnTo>
                      <a:pt x="526054" y="264883"/>
                    </a:lnTo>
                    <a:lnTo>
                      <a:pt x="260965" y="-156"/>
                    </a:lnTo>
                    <a:lnTo>
                      <a:pt x="-157" y="260916"/>
                    </a:lnTo>
                    <a:lnTo>
                      <a:pt x="264932" y="526005"/>
                    </a:lnTo>
                    <a:lnTo>
                      <a:pt x="-157" y="791094"/>
                    </a:lnTo>
                    <a:lnTo>
                      <a:pt x="260965" y="1052167"/>
                    </a:lnTo>
                    <a:lnTo>
                      <a:pt x="526054" y="787127"/>
                    </a:lnTo>
                    <a:lnTo>
                      <a:pt x="791093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6" name="Frihåndsform: figur 135">
                <a:extLst>
                  <a:ext uri="{FF2B5EF4-FFF2-40B4-BE49-F238E27FC236}">
                    <a16:creationId xmlns:a16="http://schemas.microsoft.com/office/drawing/2014/main" id="{6CC94EF2-97BC-C11E-B6BD-470F76E3704F}"/>
                  </a:ext>
                </a:extLst>
              </p:cNvPr>
              <p:cNvSpPr/>
              <p:nvPr/>
            </p:nvSpPr>
            <p:spPr>
              <a:xfrm>
                <a:off x="15545430" y="-3631262"/>
                <a:ext cx="1052322" cy="1052372"/>
              </a:xfrm>
              <a:custGeom>
                <a:avLst/>
                <a:gdLst>
                  <a:gd name="connsiteX0" fmla="*/ 1052273 w 1052322"/>
                  <a:gd name="connsiteY0" fmla="*/ 791041 h 1052372"/>
                  <a:gd name="connsiteX1" fmla="*/ 787234 w 1052322"/>
                  <a:gd name="connsiteY1" fmla="*/ 525952 h 1052372"/>
                  <a:gd name="connsiteX2" fmla="*/ 1052273 w 1052322"/>
                  <a:gd name="connsiteY2" fmla="*/ 260912 h 1052372"/>
                  <a:gd name="connsiteX3" fmla="*/ 791201 w 1052322"/>
                  <a:gd name="connsiteY3" fmla="*/ -210 h 1052372"/>
                  <a:gd name="connsiteX4" fmla="*/ 526112 w 1052322"/>
                  <a:gd name="connsiteY4" fmla="*/ 264879 h 1052372"/>
                  <a:gd name="connsiteX5" fmla="*/ 261072 w 1052322"/>
                  <a:gd name="connsiteY5" fmla="*/ -210 h 1052372"/>
                  <a:gd name="connsiteX6" fmla="*/ -50 w 1052322"/>
                  <a:gd name="connsiteY6" fmla="*/ 260912 h 1052372"/>
                  <a:gd name="connsiteX7" fmla="*/ 264990 w 1052322"/>
                  <a:gd name="connsiteY7" fmla="*/ 525952 h 1052372"/>
                  <a:gd name="connsiteX8" fmla="*/ -50 w 1052322"/>
                  <a:gd name="connsiteY8" fmla="*/ 791041 h 1052372"/>
                  <a:gd name="connsiteX9" fmla="*/ 261023 w 1052322"/>
                  <a:gd name="connsiteY9" fmla="*/ 1052163 h 1052372"/>
                  <a:gd name="connsiteX10" fmla="*/ 526112 w 1052322"/>
                  <a:gd name="connsiteY10" fmla="*/ 787074 h 1052372"/>
                  <a:gd name="connsiteX11" fmla="*/ 791201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273" y="791041"/>
                    </a:moveTo>
                    <a:lnTo>
                      <a:pt x="787234" y="525952"/>
                    </a:lnTo>
                    <a:lnTo>
                      <a:pt x="1052273" y="260912"/>
                    </a:lnTo>
                    <a:lnTo>
                      <a:pt x="791201" y="-210"/>
                    </a:lnTo>
                    <a:lnTo>
                      <a:pt x="526112" y="264879"/>
                    </a:lnTo>
                    <a:lnTo>
                      <a:pt x="261072" y="-210"/>
                    </a:lnTo>
                    <a:lnTo>
                      <a:pt x="-50" y="260912"/>
                    </a:lnTo>
                    <a:lnTo>
                      <a:pt x="264990" y="525952"/>
                    </a:lnTo>
                    <a:lnTo>
                      <a:pt x="-50" y="791041"/>
                    </a:lnTo>
                    <a:lnTo>
                      <a:pt x="261023" y="1052163"/>
                    </a:lnTo>
                    <a:lnTo>
                      <a:pt x="526112" y="787074"/>
                    </a:lnTo>
                    <a:lnTo>
                      <a:pt x="791201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7" name="Frihåndsform: figur 136">
                <a:extLst>
                  <a:ext uri="{FF2B5EF4-FFF2-40B4-BE49-F238E27FC236}">
                    <a16:creationId xmlns:a16="http://schemas.microsoft.com/office/drawing/2014/main" id="{413FB9B4-7936-D974-53F9-B2E791A146B0}"/>
                  </a:ext>
                </a:extLst>
              </p:cNvPr>
              <p:cNvSpPr/>
              <p:nvPr/>
            </p:nvSpPr>
            <p:spPr>
              <a:xfrm>
                <a:off x="16597753" y="-3631262"/>
                <a:ext cx="1052322" cy="1052372"/>
              </a:xfrm>
              <a:custGeom>
                <a:avLst/>
                <a:gdLst>
                  <a:gd name="connsiteX0" fmla="*/ 1052220 w 1052322"/>
                  <a:gd name="connsiteY0" fmla="*/ 791041 h 1052372"/>
                  <a:gd name="connsiteX1" fmla="*/ 787180 w 1052322"/>
                  <a:gd name="connsiteY1" fmla="*/ 526001 h 1052372"/>
                  <a:gd name="connsiteX2" fmla="*/ 1052220 w 1052322"/>
                  <a:gd name="connsiteY2" fmla="*/ 260912 h 1052372"/>
                  <a:gd name="connsiteX3" fmla="*/ 791147 w 1052322"/>
                  <a:gd name="connsiteY3" fmla="*/ -210 h 1052372"/>
                  <a:gd name="connsiteX4" fmla="*/ 526058 w 1052322"/>
                  <a:gd name="connsiteY4" fmla="*/ 264879 h 1052372"/>
                  <a:gd name="connsiteX5" fmla="*/ 261019 w 1052322"/>
                  <a:gd name="connsiteY5" fmla="*/ -210 h 1052372"/>
                  <a:gd name="connsiteX6" fmla="*/ -103 w 1052322"/>
                  <a:gd name="connsiteY6" fmla="*/ 260912 h 1052372"/>
                  <a:gd name="connsiteX7" fmla="*/ 264936 w 1052322"/>
                  <a:gd name="connsiteY7" fmla="*/ 525952 h 1052372"/>
                  <a:gd name="connsiteX8" fmla="*/ -103 w 1052322"/>
                  <a:gd name="connsiteY8" fmla="*/ 791041 h 1052372"/>
                  <a:gd name="connsiteX9" fmla="*/ 261019 w 1052322"/>
                  <a:gd name="connsiteY9" fmla="*/ 1052163 h 1052372"/>
                  <a:gd name="connsiteX10" fmla="*/ 526058 w 1052322"/>
                  <a:gd name="connsiteY10" fmla="*/ 787074 h 1052372"/>
                  <a:gd name="connsiteX11" fmla="*/ 791147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220" y="791041"/>
                    </a:moveTo>
                    <a:lnTo>
                      <a:pt x="787180" y="526001"/>
                    </a:lnTo>
                    <a:lnTo>
                      <a:pt x="1052220" y="260912"/>
                    </a:lnTo>
                    <a:lnTo>
                      <a:pt x="791147" y="-210"/>
                    </a:lnTo>
                    <a:lnTo>
                      <a:pt x="526058" y="264879"/>
                    </a:lnTo>
                    <a:lnTo>
                      <a:pt x="261019" y="-210"/>
                    </a:lnTo>
                    <a:lnTo>
                      <a:pt x="-103" y="260912"/>
                    </a:lnTo>
                    <a:lnTo>
                      <a:pt x="264936" y="525952"/>
                    </a:lnTo>
                    <a:lnTo>
                      <a:pt x="-103" y="791041"/>
                    </a:lnTo>
                    <a:lnTo>
                      <a:pt x="261019" y="1052163"/>
                    </a:lnTo>
                    <a:lnTo>
                      <a:pt x="526058" y="787074"/>
                    </a:lnTo>
                    <a:lnTo>
                      <a:pt x="791147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8" name="Frihåndsform: figur 137">
                <a:extLst>
                  <a:ext uri="{FF2B5EF4-FFF2-40B4-BE49-F238E27FC236}">
                    <a16:creationId xmlns:a16="http://schemas.microsoft.com/office/drawing/2014/main" id="{D916E6FE-014F-C127-129B-FF6FF1024704}"/>
                  </a:ext>
                </a:extLst>
              </p:cNvPr>
              <p:cNvSpPr/>
              <p:nvPr/>
            </p:nvSpPr>
            <p:spPr>
              <a:xfrm>
                <a:off x="15545430" y="-6788280"/>
                <a:ext cx="1052322" cy="1052322"/>
              </a:xfrm>
              <a:custGeom>
                <a:avLst/>
                <a:gdLst>
                  <a:gd name="connsiteX0" fmla="*/ 1052273 w 1052322"/>
                  <a:gd name="connsiteY0" fmla="*/ 791202 h 1052322"/>
                  <a:gd name="connsiteX1" fmla="*/ 787234 w 1052322"/>
                  <a:gd name="connsiteY1" fmla="*/ 526113 h 1052322"/>
                  <a:gd name="connsiteX2" fmla="*/ 1052273 w 1052322"/>
                  <a:gd name="connsiteY2" fmla="*/ 261073 h 1052322"/>
                  <a:gd name="connsiteX3" fmla="*/ 791151 w 1052322"/>
                  <a:gd name="connsiteY3" fmla="*/ -49 h 1052322"/>
                  <a:gd name="connsiteX4" fmla="*/ 526112 w 1052322"/>
                  <a:gd name="connsiteY4" fmla="*/ 264991 h 1052322"/>
                  <a:gd name="connsiteX5" fmla="*/ 261023 w 1052322"/>
                  <a:gd name="connsiteY5" fmla="*/ -49 h 1052322"/>
                  <a:gd name="connsiteX6" fmla="*/ -50 w 1052322"/>
                  <a:gd name="connsiteY6" fmla="*/ 261073 h 1052322"/>
                  <a:gd name="connsiteX7" fmla="*/ 264990 w 1052322"/>
                  <a:gd name="connsiteY7" fmla="*/ 526113 h 1052322"/>
                  <a:gd name="connsiteX8" fmla="*/ -50 w 1052322"/>
                  <a:gd name="connsiteY8" fmla="*/ 791202 h 1052322"/>
                  <a:gd name="connsiteX9" fmla="*/ 261023 w 1052322"/>
                  <a:gd name="connsiteY9" fmla="*/ 1052274 h 1052322"/>
                  <a:gd name="connsiteX10" fmla="*/ 526112 w 1052322"/>
                  <a:gd name="connsiteY10" fmla="*/ 787235 h 1052322"/>
                  <a:gd name="connsiteX11" fmla="*/ 791151 w 105232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273" y="791202"/>
                    </a:moveTo>
                    <a:lnTo>
                      <a:pt x="787234" y="526113"/>
                    </a:lnTo>
                    <a:lnTo>
                      <a:pt x="1052273" y="261073"/>
                    </a:lnTo>
                    <a:lnTo>
                      <a:pt x="791151" y="-49"/>
                    </a:lnTo>
                    <a:lnTo>
                      <a:pt x="526112" y="264991"/>
                    </a:lnTo>
                    <a:lnTo>
                      <a:pt x="261023" y="-49"/>
                    </a:lnTo>
                    <a:lnTo>
                      <a:pt x="-50" y="261073"/>
                    </a:lnTo>
                    <a:lnTo>
                      <a:pt x="264990" y="526113"/>
                    </a:lnTo>
                    <a:lnTo>
                      <a:pt x="-50" y="791202"/>
                    </a:lnTo>
                    <a:lnTo>
                      <a:pt x="261023" y="1052274"/>
                    </a:lnTo>
                    <a:lnTo>
                      <a:pt x="526112" y="787235"/>
                    </a:lnTo>
                    <a:lnTo>
                      <a:pt x="791151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9" name="Frihåndsform: figur 138">
                <a:extLst>
                  <a:ext uri="{FF2B5EF4-FFF2-40B4-BE49-F238E27FC236}">
                    <a16:creationId xmlns:a16="http://schemas.microsoft.com/office/drawing/2014/main" id="{51721DC0-7E34-4794-D009-43885FE3E0B5}"/>
                  </a:ext>
                </a:extLst>
              </p:cNvPr>
              <p:cNvSpPr/>
              <p:nvPr/>
            </p:nvSpPr>
            <p:spPr>
              <a:xfrm>
                <a:off x="17650076" y="-5735957"/>
                <a:ext cx="1052372" cy="1052372"/>
              </a:xfrm>
              <a:custGeom>
                <a:avLst/>
                <a:gdLst>
                  <a:gd name="connsiteX0" fmla="*/ 1052215 w 1052372"/>
                  <a:gd name="connsiteY0" fmla="*/ 791148 h 1052372"/>
                  <a:gd name="connsiteX1" fmla="*/ 787126 w 1052372"/>
                  <a:gd name="connsiteY1" fmla="*/ 526109 h 1052372"/>
                  <a:gd name="connsiteX2" fmla="*/ 1052215 w 1052372"/>
                  <a:gd name="connsiteY2" fmla="*/ 261020 h 1052372"/>
                  <a:gd name="connsiteX3" fmla="*/ 791093 w 1052372"/>
                  <a:gd name="connsiteY3" fmla="*/ -102 h 1052372"/>
                  <a:gd name="connsiteX4" fmla="*/ 526054 w 1052372"/>
                  <a:gd name="connsiteY4" fmla="*/ 264986 h 1052372"/>
                  <a:gd name="connsiteX5" fmla="*/ 260965 w 1052372"/>
                  <a:gd name="connsiteY5" fmla="*/ -102 h 1052372"/>
                  <a:gd name="connsiteX6" fmla="*/ -157 w 1052372"/>
                  <a:gd name="connsiteY6" fmla="*/ 261020 h 1052372"/>
                  <a:gd name="connsiteX7" fmla="*/ 264932 w 1052372"/>
                  <a:gd name="connsiteY7" fmla="*/ 526109 h 1052372"/>
                  <a:gd name="connsiteX8" fmla="*/ -157 w 1052372"/>
                  <a:gd name="connsiteY8" fmla="*/ 791148 h 1052372"/>
                  <a:gd name="connsiteX9" fmla="*/ 260965 w 1052372"/>
                  <a:gd name="connsiteY9" fmla="*/ 1052270 h 1052372"/>
                  <a:gd name="connsiteX10" fmla="*/ 526054 w 1052372"/>
                  <a:gd name="connsiteY10" fmla="*/ 787181 h 1052372"/>
                  <a:gd name="connsiteX11" fmla="*/ 791093 w 105237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72">
                    <a:moveTo>
                      <a:pt x="1052215" y="791148"/>
                    </a:moveTo>
                    <a:lnTo>
                      <a:pt x="787126" y="526109"/>
                    </a:lnTo>
                    <a:lnTo>
                      <a:pt x="1052215" y="261020"/>
                    </a:lnTo>
                    <a:lnTo>
                      <a:pt x="791093" y="-102"/>
                    </a:lnTo>
                    <a:lnTo>
                      <a:pt x="526054" y="264986"/>
                    </a:lnTo>
                    <a:lnTo>
                      <a:pt x="260965" y="-102"/>
                    </a:lnTo>
                    <a:lnTo>
                      <a:pt x="-157" y="261020"/>
                    </a:lnTo>
                    <a:lnTo>
                      <a:pt x="264932" y="526109"/>
                    </a:lnTo>
                    <a:lnTo>
                      <a:pt x="-157" y="791148"/>
                    </a:lnTo>
                    <a:lnTo>
                      <a:pt x="260965" y="1052270"/>
                    </a:lnTo>
                    <a:lnTo>
                      <a:pt x="526054" y="787181"/>
                    </a:lnTo>
                    <a:lnTo>
                      <a:pt x="791093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0" name="Frihåndsform: figur 139">
                <a:extLst>
                  <a:ext uri="{FF2B5EF4-FFF2-40B4-BE49-F238E27FC236}">
                    <a16:creationId xmlns:a16="http://schemas.microsoft.com/office/drawing/2014/main" id="{F463DBE0-60AC-EAC6-5A42-4DC3F738343D}"/>
                  </a:ext>
                </a:extLst>
              </p:cNvPr>
              <p:cNvSpPr/>
              <p:nvPr/>
            </p:nvSpPr>
            <p:spPr>
              <a:xfrm>
                <a:off x="18702448" y="-6788280"/>
                <a:ext cx="1052322" cy="1052322"/>
              </a:xfrm>
              <a:custGeom>
                <a:avLst/>
                <a:gdLst>
                  <a:gd name="connsiteX0" fmla="*/ 1052112 w 1052322"/>
                  <a:gd name="connsiteY0" fmla="*/ 791202 h 1052322"/>
                  <a:gd name="connsiteX1" fmla="*/ 787073 w 1052322"/>
                  <a:gd name="connsiteY1" fmla="*/ 526113 h 1052322"/>
                  <a:gd name="connsiteX2" fmla="*/ 1052112 w 1052322"/>
                  <a:gd name="connsiteY2" fmla="*/ 261073 h 1052322"/>
                  <a:gd name="connsiteX3" fmla="*/ 791040 w 1052322"/>
                  <a:gd name="connsiteY3" fmla="*/ -49 h 1052322"/>
                  <a:gd name="connsiteX4" fmla="*/ 525951 w 1052322"/>
                  <a:gd name="connsiteY4" fmla="*/ 265040 h 1052322"/>
                  <a:gd name="connsiteX5" fmla="*/ 260911 w 1052322"/>
                  <a:gd name="connsiteY5" fmla="*/ -49 h 1052322"/>
                  <a:gd name="connsiteX6" fmla="*/ -211 w 1052322"/>
                  <a:gd name="connsiteY6" fmla="*/ 261073 h 1052322"/>
                  <a:gd name="connsiteX7" fmla="*/ 264878 w 1052322"/>
                  <a:gd name="connsiteY7" fmla="*/ 526113 h 1052322"/>
                  <a:gd name="connsiteX8" fmla="*/ -211 w 1052322"/>
                  <a:gd name="connsiteY8" fmla="*/ 791202 h 1052322"/>
                  <a:gd name="connsiteX9" fmla="*/ 260911 w 1052322"/>
                  <a:gd name="connsiteY9" fmla="*/ 1052274 h 1052322"/>
                  <a:gd name="connsiteX10" fmla="*/ 525951 w 1052322"/>
                  <a:gd name="connsiteY10" fmla="*/ 787235 h 1052322"/>
                  <a:gd name="connsiteX11" fmla="*/ 791040 w 105232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112" y="791202"/>
                    </a:moveTo>
                    <a:lnTo>
                      <a:pt x="787073" y="526113"/>
                    </a:lnTo>
                    <a:lnTo>
                      <a:pt x="1052112" y="261073"/>
                    </a:lnTo>
                    <a:lnTo>
                      <a:pt x="791040" y="-49"/>
                    </a:lnTo>
                    <a:lnTo>
                      <a:pt x="525951" y="265040"/>
                    </a:lnTo>
                    <a:lnTo>
                      <a:pt x="260911" y="-49"/>
                    </a:lnTo>
                    <a:lnTo>
                      <a:pt x="-211" y="261073"/>
                    </a:lnTo>
                    <a:lnTo>
                      <a:pt x="264878" y="526113"/>
                    </a:lnTo>
                    <a:lnTo>
                      <a:pt x="-211" y="791202"/>
                    </a:lnTo>
                    <a:lnTo>
                      <a:pt x="260911" y="1052274"/>
                    </a:lnTo>
                    <a:lnTo>
                      <a:pt x="525951" y="787235"/>
                    </a:lnTo>
                    <a:lnTo>
                      <a:pt x="791040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1" name="Frihåndsform: figur 140">
                <a:extLst>
                  <a:ext uri="{FF2B5EF4-FFF2-40B4-BE49-F238E27FC236}">
                    <a16:creationId xmlns:a16="http://schemas.microsoft.com/office/drawing/2014/main" id="{17809009-0313-3790-BBD8-C98EF4DB82F5}"/>
                  </a:ext>
                </a:extLst>
              </p:cNvPr>
              <p:cNvSpPr/>
              <p:nvPr/>
            </p:nvSpPr>
            <p:spPr>
              <a:xfrm>
                <a:off x="16597753" y="-6788280"/>
                <a:ext cx="1052372" cy="1052322"/>
              </a:xfrm>
              <a:custGeom>
                <a:avLst/>
                <a:gdLst>
                  <a:gd name="connsiteX0" fmla="*/ 1052269 w 1052372"/>
                  <a:gd name="connsiteY0" fmla="*/ 791202 h 1052322"/>
                  <a:gd name="connsiteX1" fmla="*/ 787180 w 1052372"/>
                  <a:gd name="connsiteY1" fmla="*/ 526113 h 1052322"/>
                  <a:gd name="connsiteX2" fmla="*/ 1052269 w 1052372"/>
                  <a:gd name="connsiteY2" fmla="*/ 261073 h 1052322"/>
                  <a:gd name="connsiteX3" fmla="*/ 791147 w 1052372"/>
                  <a:gd name="connsiteY3" fmla="*/ -49 h 1052322"/>
                  <a:gd name="connsiteX4" fmla="*/ 526058 w 1052372"/>
                  <a:gd name="connsiteY4" fmla="*/ 264991 h 1052322"/>
                  <a:gd name="connsiteX5" fmla="*/ 261019 w 1052372"/>
                  <a:gd name="connsiteY5" fmla="*/ -49 h 1052322"/>
                  <a:gd name="connsiteX6" fmla="*/ -103 w 1052372"/>
                  <a:gd name="connsiteY6" fmla="*/ 261073 h 1052322"/>
                  <a:gd name="connsiteX7" fmla="*/ 264986 w 1052372"/>
                  <a:gd name="connsiteY7" fmla="*/ 526113 h 1052322"/>
                  <a:gd name="connsiteX8" fmla="*/ -103 w 1052372"/>
                  <a:gd name="connsiteY8" fmla="*/ 791202 h 1052322"/>
                  <a:gd name="connsiteX9" fmla="*/ 261019 w 1052372"/>
                  <a:gd name="connsiteY9" fmla="*/ 1052274 h 1052322"/>
                  <a:gd name="connsiteX10" fmla="*/ 526058 w 1052372"/>
                  <a:gd name="connsiteY10" fmla="*/ 787235 h 1052322"/>
                  <a:gd name="connsiteX11" fmla="*/ 791147 w 105237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269" y="791202"/>
                    </a:moveTo>
                    <a:lnTo>
                      <a:pt x="787180" y="526113"/>
                    </a:lnTo>
                    <a:lnTo>
                      <a:pt x="1052269" y="261073"/>
                    </a:lnTo>
                    <a:lnTo>
                      <a:pt x="791147" y="-49"/>
                    </a:lnTo>
                    <a:lnTo>
                      <a:pt x="526058" y="264991"/>
                    </a:lnTo>
                    <a:lnTo>
                      <a:pt x="261019" y="-49"/>
                    </a:lnTo>
                    <a:lnTo>
                      <a:pt x="-103" y="261073"/>
                    </a:lnTo>
                    <a:lnTo>
                      <a:pt x="264986" y="526113"/>
                    </a:lnTo>
                    <a:lnTo>
                      <a:pt x="-103" y="791202"/>
                    </a:lnTo>
                    <a:lnTo>
                      <a:pt x="261019" y="1052274"/>
                    </a:lnTo>
                    <a:lnTo>
                      <a:pt x="526058" y="787235"/>
                    </a:lnTo>
                    <a:lnTo>
                      <a:pt x="791147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2" name="Frihåndsform: figur 141">
                <a:extLst>
                  <a:ext uri="{FF2B5EF4-FFF2-40B4-BE49-F238E27FC236}">
                    <a16:creationId xmlns:a16="http://schemas.microsoft.com/office/drawing/2014/main" id="{2498C364-7C3E-D67C-211F-FAE13E768E17}"/>
                  </a:ext>
                </a:extLst>
              </p:cNvPr>
              <p:cNvSpPr/>
              <p:nvPr/>
            </p:nvSpPr>
            <p:spPr>
              <a:xfrm>
                <a:off x="15545430" y="-5735957"/>
                <a:ext cx="1052322" cy="1052372"/>
              </a:xfrm>
              <a:custGeom>
                <a:avLst/>
                <a:gdLst>
                  <a:gd name="connsiteX0" fmla="*/ 1052273 w 1052322"/>
                  <a:gd name="connsiteY0" fmla="*/ 791148 h 1052372"/>
                  <a:gd name="connsiteX1" fmla="*/ 787234 w 1052322"/>
                  <a:gd name="connsiteY1" fmla="*/ 526109 h 1052372"/>
                  <a:gd name="connsiteX2" fmla="*/ 1052273 w 1052322"/>
                  <a:gd name="connsiteY2" fmla="*/ 261020 h 1052372"/>
                  <a:gd name="connsiteX3" fmla="*/ 791151 w 1052322"/>
                  <a:gd name="connsiteY3" fmla="*/ -102 h 1052372"/>
                  <a:gd name="connsiteX4" fmla="*/ 526112 w 1052322"/>
                  <a:gd name="connsiteY4" fmla="*/ 264986 h 1052372"/>
                  <a:gd name="connsiteX5" fmla="*/ 261023 w 1052322"/>
                  <a:gd name="connsiteY5" fmla="*/ -102 h 1052372"/>
                  <a:gd name="connsiteX6" fmla="*/ -50 w 1052322"/>
                  <a:gd name="connsiteY6" fmla="*/ 261020 h 1052372"/>
                  <a:gd name="connsiteX7" fmla="*/ 264990 w 1052322"/>
                  <a:gd name="connsiteY7" fmla="*/ 526109 h 1052372"/>
                  <a:gd name="connsiteX8" fmla="*/ -50 w 1052322"/>
                  <a:gd name="connsiteY8" fmla="*/ 791148 h 1052372"/>
                  <a:gd name="connsiteX9" fmla="*/ 261023 w 1052322"/>
                  <a:gd name="connsiteY9" fmla="*/ 1052270 h 1052372"/>
                  <a:gd name="connsiteX10" fmla="*/ 526112 w 1052322"/>
                  <a:gd name="connsiteY10" fmla="*/ 787181 h 1052372"/>
                  <a:gd name="connsiteX11" fmla="*/ 791151 w 105232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273" y="791148"/>
                    </a:moveTo>
                    <a:lnTo>
                      <a:pt x="787234" y="526109"/>
                    </a:lnTo>
                    <a:lnTo>
                      <a:pt x="1052273" y="261020"/>
                    </a:lnTo>
                    <a:lnTo>
                      <a:pt x="791151" y="-102"/>
                    </a:lnTo>
                    <a:lnTo>
                      <a:pt x="526112" y="264986"/>
                    </a:lnTo>
                    <a:lnTo>
                      <a:pt x="261023" y="-102"/>
                    </a:lnTo>
                    <a:lnTo>
                      <a:pt x="-50" y="261020"/>
                    </a:lnTo>
                    <a:lnTo>
                      <a:pt x="264990" y="526109"/>
                    </a:lnTo>
                    <a:lnTo>
                      <a:pt x="-50" y="791148"/>
                    </a:lnTo>
                    <a:lnTo>
                      <a:pt x="261023" y="1052270"/>
                    </a:lnTo>
                    <a:lnTo>
                      <a:pt x="526112" y="787181"/>
                    </a:lnTo>
                    <a:lnTo>
                      <a:pt x="791151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3" name="Frihåndsform: figur 142">
                <a:extLst>
                  <a:ext uri="{FF2B5EF4-FFF2-40B4-BE49-F238E27FC236}">
                    <a16:creationId xmlns:a16="http://schemas.microsoft.com/office/drawing/2014/main" id="{4AA00B72-4C65-4B31-F6D0-BB6375EE838E}"/>
                  </a:ext>
                </a:extLst>
              </p:cNvPr>
              <p:cNvSpPr/>
              <p:nvPr/>
            </p:nvSpPr>
            <p:spPr>
              <a:xfrm>
                <a:off x="16597753" y="-5735957"/>
                <a:ext cx="1052322" cy="1052372"/>
              </a:xfrm>
              <a:custGeom>
                <a:avLst/>
                <a:gdLst>
                  <a:gd name="connsiteX0" fmla="*/ 1052220 w 1052322"/>
                  <a:gd name="connsiteY0" fmla="*/ 791148 h 1052372"/>
                  <a:gd name="connsiteX1" fmla="*/ 787180 w 1052322"/>
                  <a:gd name="connsiteY1" fmla="*/ 526109 h 1052372"/>
                  <a:gd name="connsiteX2" fmla="*/ 1052220 w 1052322"/>
                  <a:gd name="connsiteY2" fmla="*/ 261020 h 1052372"/>
                  <a:gd name="connsiteX3" fmla="*/ 791147 w 1052322"/>
                  <a:gd name="connsiteY3" fmla="*/ -102 h 1052372"/>
                  <a:gd name="connsiteX4" fmla="*/ 526058 w 1052322"/>
                  <a:gd name="connsiteY4" fmla="*/ 264986 h 1052372"/>
                  <a:gd name="connsiteX5" fmla="*/ 261019 w 1052322"/>
                  <a:gd name="connsiteY5" fmla="*/ -102 h 1052372"/>
                  <a:gd name="connsiteX6" fmla="*/ -103 w 1052322"/>
                  <a:gd name="connsiteY6" fmla="*/ 261020 h 1052372"/>
                  <a:gd name="connsiteX7" fmla="*/ 264936 w 1052322"/>
                  <a:gd name="connsiteY7" fmla="*/ 526059 h 1052372"/>
                  <a:gd name="connsiteX8" fmla="*/ -103 w 1052322"/>
                  <a:gd name="connsiteY8" fmla="*/ 791148 h 1052372"/>
                  <a:gd name="connsiteX9" fmla="*/ 261019 w 1052322"/>
                  <a:gd name="connsiteY9" fmla="*/ 1052270 h 1052372"/>
                  <a:gd name="connsiteX10" fmla="*/ 526058 w 1052322"/>
                  <a:gd name="connsiteY10" fmla="*/ 787181 h 1052372"/>
                  <a:gd name="connsiteX11" fmla="*/ 791147 w 105232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220" y="791148"/>
                    </a:moveTo>
                    <a:lnTo>
                      <a:pt x="787180" y="526109"/>
                    </a:lnTo>
                    <a:lnTo>
                      <a:pt x="1052220" y="261020"/>
                    </a:lnTo>
                    <a:lnTo>
                      <a:pt x="791147" y="-102"/>
                    </a:lnTo>
                    <a:lnTo>
                      <a:pt x="526058" y="264986"/>
                    </a:lnTo>
                    <a:lnTo>
                      <a:pt x="261019" y="-102"/>
                    </a:lnTo>
                    <a:lnTo>
                      <a:pt x="-103" y="261020"/>
                    </a:lnTo>
                    <a:lnTo>
                      <a:pt x="264936" y="526059"/>
                    </a:lnTo>
                    <a:lnTo>
                      <a:pt x="-103" y="791148"/>
                    </a:lnTo>
                    <a:lnTo>
                      <a:pt x="261019" y="1052270"/>
                    </a:lnTo>
                    <a:lnTo>
                      <a:pt x="526058" y="787181"/>
                    </a:lnTo>
                    <a:lnTo>
                      <a:pt x="791147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4" name="Frihåndsform: figur 143">
                <a:extLst>
                  <a:ext uri="{FF2B5EF4-FFF2-40B4-BE49-F238E27FC236}">
                    <a16:creationId xmlns:a16="http://schemas.microsoft.com/office/drawing/2014/main" id="{0A0DBE1B-3998-9A6B-BAEA-D26ABE53CF0F}"/>
                  </a:ext>
                </a:extLst>
              </p:cNvPr>
              <p:cNvSpPr/>
              <p:nvPr/>
            </p:nvSpPr>
            <p:spPr>
              <a:xfrm>
                <a:off x="18702448" y="-5735907"/>
                <a:ext cx="1052322" cy="1052322"/>
              </a:xfrm>
              <a:custGeom>
                <a:avLst/>
                <a:gdLst>
                  <a:gd name="connsiteX0" fmla="*/ 1052112 w 1052322"/>
                  <a:gd name="connsiteY0" fmla="*/ 791098 h 1052322"/>
                  <a:gd name="connsiteX1" fmla="*/ 787073 w 1052322"/>
                  <a:gd name="connsiteY1" fmla="*/ 526059 h 1052322"/>
                  <a:gd name="connsiteX2" fmla="*/ 1052112 w 1052322"/>
                  <a:gd name="connsiteY2" fmla="*/ 260970 h 1052322"/>
                  <a:gd name="connsiteX3" fmla="*/ 791040 w 1052322"/>
                  <a:gd name="connsiteY3" fmla="*/ -102 h 1052322"/>
                  <a:gd name="connsiteX4" fmla="*/ 525951 w 1052322"/>
                  <a:gd name="connsiteY4" fmla="*/ 264937 h 1052322"/>
                  <a:gd name="connsiteX5" fmla="*/ 260911 w 1052322"/>
                  <a:gd name="connsiteY5" fmla="*/ -102 h 1052322"/>
                  <a:gd name="connsiteX6" fmla="*/ -211 w 1052322"/>
                  <a:gd name="connsiteY6" fmla="*/ 260970 h 1052322"/>
                  <a:gd name="connsiteX7" fmla="*/ 264878 w 1052322"/>
                  <a:gd name="connsiteY7" fmla="*/ 526059 h 1052322"/>
                  <a:gd name="connsiteX8" fmla="*/ -211 w 1052322"/>
                  <a:gd name="connsiteY8" fmla="*/ 791098 h 1052322"/>
                  <a:gd name="connsiteX9" fmla="*/ 260911 w 1052322"/>
                  <a:gd name="connsiteY9" fmla="*/ 1052220 h 1052322"/>
                  <a:gd name="connsiteX10" fmla="*/ 525951 w 1052322"/>
                  <a:gd name="connsiteY10" fmla="*/ 787131 h 1052322"/>
                  <a:gd name="connsiteX11" fmla="*/ 791040 w 1052322"/>
                  <a:gd name="connsiteY11" fmla="*/ 1052220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112" y="791098"/>
                    </a:moveTo>
                    <a:lnTo>
                      <a:pt x="787073" y="526059"/>
                    </a:lnTo>
                    <a:lnTo>
                      <a:pt x="1052112" y="260970"/>
                    </a:lnTo>
                    <a:lnTo>
                      <a:pt x="791040" y="-102"/>
                    </a:lnTo>
                    <a:lnTo>
                      <a:pt x="525951" y="264937"/>
                    </a:lnTo>
                    <a:lnTo>
                      <a:pt x="260911" y="-102"/>
                    </a:lnTo>
                    <a:lnTo>
                      <a:pt x="-211" y="260970"/>
                    </a:lnTo>
                    <a:lnTo>
                      <a:pt x="264878" y="526059"/>
                    </a:lnTo>
                    <a:lnTo>
                      <a:pt x="-211" y="791098"/>
                    </a:lnTo>
                    <a:lnTo>
                      <a:pt x="260911" y="1052220"/>
                    </a:lnTo>
                    <a:lnTo>
                      <a:pt x="525951" y="787131"/>
                    </a:lnTo>
                    <a:lnTo>
                      <a:pt x="791040" y="105222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5" name="Frihåndsform: figur 144">
                <a:extLst>
                  <a:ext uri="{FF2B5EF4-FFF2-40B4-BE49-F238E27FC236}">
                    <a16:creationId xmlns:a16="http://schemas.microsoft.com/office/drawing/2014/main" id="{7DE75541-D683-2F80-2082-24223B652DCA}"/>
                  </a:ext>
                </a:extLst>
              </p:cNvPr>
              <p:cNvSpPr/>
              <p:nvPr/>
            </p:nvSpPr>
            <p:spPr>
              <a:xfrm>
                <a:off x="19754771" y="-4683585"/>
                <a:ext cx="1052372" cy="1052322"/>
              </a:xfrm>
              <a:custGeom>
                <a:avLst/>
                <a:gdLst>
                  <a:gd name="connsiteX0" fmla="*/ 1052108 w 1052372"/>
                  <a:gd name="connsiteY0" fmla="*/ 791094 h 1052322"/>
                  <a:gd name="connsiteX1" fmla="*/ 787019 w 1052372"/>
                  <a:gd name="connsiteY1" fmla="*/ 526005 h 1052322"/>
                  <a:gd name="connsiteX2" fmla="*/ 1052108 w 1052372"/>
                  <a:gd name="connsiteY2" fmla="*/ 260916 h 1052322"/>
                  <a:gd name="connsiteX3" fmla="*/ 790986 w 1052372"/>
                  <a:gd name="connsiteY3" fmla="*/ -156 h 1052322"/>
                  <a:gd name="connsiteX4" fmla="*/ 525947 w 1052372"/>
                  <a:gd name="connsiteY4" fmla="*/ 264883 h 1052322"/>
                  <a:gd name="connsiteX5" fmla="*/ 260858 w 1052372"/>
                  <a:gd name="connsiteY5" fmla="*/ -156 h 1052322"/>
                  <a:gd name="connsiteX6" fmla="*/ -264 w 1052372"/>
                  <a:gd name="connsiteY6" fmla="*/ 260916 h 1052322"/>
                  <a:gd name="connsiteX7" fmla="*/ 264825 w 1052372"/>
                  <a:gd name="connsiteY7" fmla="*/ 526005 h 1052322"/>
                  <a:gd name="connsiteX8" fmla="*/ -264 w 1052372"/>
                  <a:gd name="connsiteY8" fmla="*/ 791094 h 1052322"/>
                  <a:gd name="connsiteX9" fmla="*/ 260858 w 1052372"/>
                  <a:gd name="connsiteY9" fmla="*/ 1052167 h 1052322"/>
                  <a:gd name="connsiteX10" fmla="*/ 525897 w 1052372"/>
                  <a:gd name="connsiteY10" fmla="*/ 787127 h 1052322"/>
                  <a:gd name="connsiteX11" fmla="*/ 790986 w 105237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108" y="791094"/>
                    </a:moveTo>
                    <a:lnTo>
                      <a:pt x="787019" y="526005"/>
                    </a:lnTo>
                    <a:lnTo>
                      <a:pt x="1052108" y="260916"/>
                    </a:lnTo>
                    <a:lnTo>
                      <a:pt x="790986" y="-156"/>
                    </a:lnTo>
                    <a:lnTo>
                      <a:pt x="525947" y="264883"/>
                    </a:lnTo>
                    <a:lnTo>
                      <a:pt x="260858" y="-156"/>
                    </a:lnTo>
                    <a:lnTo>
                      <a:pt x="-264" y="260916"/>
                    </a:lnTo>
                    <a:lnTo>
                      <a:pt x="264825" y="526005"/>
                    </a:lnTo>
                    <a:lnTo>
                      <a:pt x="-264" y="791094"/>
                    </a:lnTo>
                    <a:lnTo>
                      <a:pt x="260858" y="1052167"/>
                    </a:lnTo>
                    <a:lnTo>
                      <a:pt x="525897" y="787127"/>
                    </a:lnTo>
                    <a:lnTo>
                      <a:pt x="790986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6" name="Frihåndsform: figur 145">
                <a:extLst>
                  <a:ext uri="{FF2B5EF4-FFF2-40B4-BE49-F238E27FC236}">
                    <a16:creationId xmlns:a16="http://schemas.microsoft.com/office/drawing/2014/main" id="{8C412CA1-182A-7CCF-A5DD-DE608E162742}"/>
                  </a:ext>
                </a:extLst>
              </p:cNvPr>
              <p:cNvSpPr/>
              <p:nvPr/>
            </p:nvSpPr>
            <p:spPr>
              <a:xfrm>
                <a:off x="21859466" y="-3631262"/>
                <a:ext cx="1052322" cy="1052372"/>
              </a:xfrm>
              <a:custGeom>
                <a:avLst/>
                <a:gdLst>
                  <a:gd name="connsiteX0" fmla="*/ 1051951 w 1052322"/>
                  <a:gd name="connsiteY0" fmla="*/ 791041 h 1052372"/>
                  <a:gd name="connsiteX1" fmla="*/ 786912 w 1052322"/>
                  <a:gd name="connsiteY1" fmla="*/ 525952 h 1052372"/>
                  <a:gd name="connsiteX2" fmla="*/ 1051951 w 1052322"/>
                  <a:gd name="connsiteY2" fmla="*/ 260912 h 1052372"/>
                  <a:gd name="connsiteX3" fmla="*/ 790879 w 1052322"/>
                  <a:gd name="connsiteY3" fmla="*/ -210 h 1052372"/>
                  <a:gd name="connsiteX4" fmla="*/ 525790 w 1052322"/>
                  <a:gd name="connsiteY4" fmla="*/ 264879 h 1052372"/>
                  <a:gd name="connsiteX5" fmla="*/ 260750 w 1052322"/>
                  <a:gd name="connsiteY5" fmla="*/ -210 h 1052372"/>
                  <a:gd name="connsiteX6" fmla="*/ -372 w 1052322"/>
                  <a:gd name="connsiteY6" fmla="*/ 260912 h 1052372"/>
                  <a:gd name="connsiteX7" fmla="*/ 264717 w 1052322"/>
                  <a:gd name="connsiteY7" fmla="*/ 525952 h 1052372"/>
                  <a:gd name="connsiteX8" fmla="*/ -372 w 1052322"/>
                  <a:gd name="connsiteY8" fmla="*/ 791041 h 1052372"/>
                  <a:gd name="connsiteX9" fmla="*/ 260750 w 1052322"/>
                  <a:gd name="connsiteY9" fmla="*/ 1052163 h 1052372"/>
                  <a:gd name="connsiteX10" fmla="*/ 525790 w 1052322"/>
                  <a:gd name="connsiteY10" fmla="*/ 787074 h 1052372"/>
                  <a:gd name="connsiteX11" fmla="*/ 790879 w 1052322"/>
                  <a:gd name="connsiteY11" fmla="*/ 105211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1951" y="791041"/>
                    </a:moveTo>
                    <a:lnTo>
                      <a:pt x="786912" y="525952"/>
                    </a:lnTo>
                    <a:lnTo>
                      <a:pt x="1051951" y="260912"/>
                    </a:lnTo>
                    <a:lnTo>
                      <a:pt x="790879" y="-210"/>
                    </a:lnTo>
                    <a:lnTo>
                      <a:pt x="525790" y="264879"/>
                    </a:lnTo>
                    <a:lnTo>
                      <a:pt x="260750" y="-210"/>
                    </a:lnTo>
                    <a:lnTo>
                      <a:pt x="-372" y="260912"/>
                    </a:lnTo>
                    <a:lnTo>
                      <a:pt x="264717" y="525952"/>
                    </a:lnTo>
                    <a:lnTo>
                      <a:pt x="-372" y="791041"/>
                    </a:lnTo>
                    <a:lnTo>
                      <a:pt x="260750" y="1052163"/>
                    </a:lnTo>
                    <a:lnTo>
                      <a:pt x="525790" y="787074"/>
                    </a:lnTo>
                    <a:lnTo>
                      <a:pt x="790879" y="105211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7" name="Frihåndsform: figur 146">
                <a:extLst>
                  <a:ext uri="{FF2B5EF4-FFF2-40B4-BE49-F238E27FC236}">
                    <a16:creationId xmlns:a16="http://schemas.microsoft.com/office/drawing/2014/main" id="{CDBBB05D-CA44-93E3-D3DF-5AECE5FB6AD4}"/>
                  </a:ext>
                </a:extLst>
              </p:cNvPr>
              <p:cNvSpPr/>
              <p:nvPr/>
            </p:nvSpPr>
            <p:spPr>
              <a:xfrm>
                <a:off x="22911789" y="-4683585"/>
                <a:ext cx="1052372" cy="1052322"/>
              </a:xfrm>
              <a:custGeom>
                <a:avLst/>
                <a:gdLst>
                  <a:gd name="connsiteX0" fmla="*/ 1051947 w 1052372"/>
                  <a:gd name="connsiteY0" fmla="*/ 791045 h 1052322"/>
                  <a:gd name="connsiteX1" fmla="*/ 786858 w 1052372"/>
                  <a:gd name="connsiteY1" fmla="*/ 526005 h 1052322"/>
                  <a:gd name="connsiteX2" fmla="*/ 1051947 w 1052372"/>
                  <a:gd name="connsiteY2" fmla="*/ 260916 h 1052322"/>
                  <a:gd name="connsiteX3" fmla="*/ 790825 w 1052372"/>
                  <a:gd name="connsiteY3" fmla="*/ -156 h 1052322"/>
                  <a:gd name="connsiteX4" fmla="*/ 525786 w 1052372"/>
                  <a:gd name="connsiteY4" fmla="*/ 264883 h 1052322"/>
                  <a:gd name="connsiteX5" fmla="*/ 260697 w 1052372"/>
                  <a:gd name="connsiteY5" fmla="*/ -156 h 1052322"/>
                  <a:gd name="connsiteX6" fmla="*/ -425 w 1052372"/>
                  <a:gd name="connsiteY6" fmla="*/ 260916 h 1052322"/>
                  <a:gd name="connsiteX7" fmla="*/ 264664 w 1052372"/>
                  <a:gd name="connsiteY7" fmla="*/ 526005 h 1052322"/>
                  <a:gd name="connsiteX8" fmla="*/ -425 w 1052372"/>
                  <a:gd name="connsiteY8" fmla="*/ 791045 h 1052322"/>
                  <a:gd name="connsiteX9" fmla="*/ 260697 w 1052372"/>
                  <a:gd name="connsiteY9" fmla="*/ 1052167 h 1052322"/>
                  <a:gd name="connsiteX10" fmla="*/ 525786 w 1052372"/>
                  <a:gd name="connsiteY10" fmla="*/ 787127 h 1052322"/>
                  <a:gd name="connsiteX11" fmla="*/ 790825 w 105237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1947" y="791045"/>
                    </a:moveTo>
                    <a:lnTo>
                      <a:pt x="786858" y="526005"/>
                    </a:lnTo>
                    <a:lnTo>
                      <a:pt x="1051947" y="260916"/>
                    </a:lnTo>
                    <a:lnTo>
                      <a:pt x="790825" y="-156"/>
                    </a:lnTo>
                    <a:lnTo>
                      <a:pt x="525786" y="264883"/>
                    </a:lnTo>
                    <a:lnTo>
                      <a:pt x="260697" y="-156"/>
                    </a:lnTo>
                    <a:lnTo>
                      <a:pt x="-425" y="260916"/>
                    </a:lnTo>
                    <a:lnTo>
                      <a:pt x="264664" y="526005"/>
                    </a:lnTo>
                    <a:lnTo>
                      <a:pt x="-425" y="791045"/>
                    </a:lnTo>
                    <a:lnTo>
                      <a:pt x="260697" y="1052167"/>
                    </a:lnTo>
                    <a:lnTo>
                      <a:pt x="525786" y="787127"/>
                    </a:lnTo>
                    <a:lnTo>
                      <a:pt x="790825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8" name="Frihåndsform: figur 147">
                <a:extLst>
                  <a:ext uri="{FF2B5EF4-FFF2-40B4-BE49-F238E27FC236}">
                    <a16:creationId xmlns:a16="http://schemas.microsoft.com/office/drawing/2014/main" id="{0233A4F1-AD92-EB6A-A99F-EBECAF68E770}"/>
                  </a:ext>
                </a:extLst>
              </p:cNvPr>
              <p:cNvSpPr/>
              <p:nvPr/>
            </p:nvSpPr>
            <p:spPr>
              <a:xfrm>
                <a:off x="20807143" y="-4683585"/>
                <a:ext cx="1052322" cy="1052322"/>
              </a:xfrm>
              <a:custGeom>
                <a:avLst/>
                <a:gdLst>
                  <a:gd name="connsiteX0" fmla="*/ 1052005 w 1052322"/>
                  <a:gd name="connsiteY0" fmla="*/ 791094 h 1052322"/>
                  <a:gd name="connsiteX1" fmla="*/ 786966 w 1052322"/>
                  <a:gd name="connsiteY1" fmla="*/ 526005 h 1052322"/>
                  <a:gd name="connsiteX2" fmla="*/ 1052005 w 1052322"/>
                  <a:gd name="connsiteY2" fmla="*/ 260916 h 1052322"/>
                  <a:gd name="connsiteX3" fmla="*/ 790883 w 1052322"/>
                  <a:gd name="connsiteY3" fmla="*/ -156 h 1052322"/>
                  <a:gd name="connsiteX4" fmla="*/ 525844 w 1052322"/>
                  <a:gd name="connsiteY4" fmla="*/ 264883 h 1052322"/>
                  <a:gd name="connsiteX5" fmla="*/ 260755 w 1052322"/>
                  <a:gd name="connsiteY5" fmla="*/ -156 h 1052322"/>
                  <a:gd name="connsiteX6" fmla="*/ -318 w 1052322"/>
                  <a:gd name="connsiteY6" fmla="*/ 260916 h 1052322"/>
                  <a:gd name="connsiteX7" fmla="*/ 264721 w 1052322"/>
                  <a:gd name="connsiteY7" fmla="*/ 526005 h 1052322"/>
                  <a:gd name="connsiteX8" fmla="*/ -318 w 1052322"/>
                  <a:gd name="connsiteY8" fmla="*/ 791094 h 1052322"/>
                  <a:gd name="connsiteX9" fmla="*/ 260755 w 1052322"/>
                  <a:gd name="connsiteY9" fmla="*/ 1052167 h 1052322"/>
                  <a:gd name="connsiteX10" fmla="*/ 525844 w 1052322"/>
                  <a:gd name="connsiteY10" fmla="*/ 787127 h 1052322"/>
                  <a:gd name="connsiteX11" fmla="*/ 790883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005" y="791094"/>
                    </a:moveTo>
                    <a:lnTo>
                      <a:pt x="786966" y="526005"/>
                    </a:lnTo>
                    <a:lnTo>
                      <a:pt x="1052005" y="260916"/>
                    </a:lnTo>
                    <a:lnTo>
                      <a:pt x="790883" y="-156"/>
                    </a:lnTo>
                    <a:lnTo>
                      <a:pt x="525844" y="264883"/>
                    </a:lnTo>
                    <a:lnTo>
                      <a:pt x="260755" y="-156"/>
                    </a:lnTo>
                    <a:lnTo>
                      <a:pt x="-318" y="260916"/>
                    </a:lnTo>
                    <a:lnTo>
                      <a:pt x="264721" y="526005"/>
                    </a:lnTo>
                    <a:lnTo>
                      <a:pt x="-318" y="791094"/>
                    </a:lnTo>
                    <a:lnTo>
                      <a:pt x="260755" y="1052167"/>
                    </a:lnTo>
                    <a:lnTo>
                      <a:pt x="525844" y="787127"/>
                    </a:lnTo>
                    <a:lnTo>
                      <a:pt x="790883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9" name="Frihåndsform: figur 148">
                <a:extLst>
                  <a:ext uri="{FF2B5EF4-FFF2-40B4-BE49-F238E27FC236}">
                    <a16:creationId xmlns:a16="http://schemas.microsoft.com/office/drawing/2014/main" id="{0818AA95-C38E-D439-D60D-EC1E75E19D25}"/>
                  </a:ext>
                </a:extLst>
              </p:cNvPr>
              <p:cNvSpPr/>
              <p:nvPr/>
            </p:nvSpPr>
            <p:spPr>
              <a:xfrm>
                <a:off x="19754771" y="-3631262"/>
                <a:ext cx="1052372" cy="1052372"/>
              </a:xfrm>
              <a:custGeom>
                <a:avLst/>
                <a:gdLst>
                  <a:gd name="connsiteX0" fmla="*/ 1052108 w 1052372"/>
                  <a:gd name="connsiteY0" fmla="*/ 791041 h 1052372"/>
                  <a:gd name="connsiteX1" fmla="*/ 787019 w 1052372"/>
                  <a:gd name="connsiteY1" fmla="*/ 525952 h 1052372"/>
                  <a:gd name="connsiteX2" fmla="*/ 1052108 w 1052372"/>
                  <a:gd name="connsiteY2" fmla="*/ 260912 h 1052372"/>
                  <a:gd name="connsiteX3" fmla="*/ 790986 w 1052372"/>
                  <a:gd name="connsiteY3" fmla="*/ -210 h 1052372"/>
                  <a:gd name="connsiteX4" fmla="*/ 525947 w 1052372"/>
                  <a:gd name="connsiteY4" fmla="*/ 264879 h 1052372"/>
                  <a:gd name="connsiteX5" fmla="*/ 260858 w 1052372"/>
                  <a:gd name="connsiteY5" fmla="*/ -210 h 1052372"/>
                  <a:gd name="connsiteX6" fmla="*/ -264 w 1052372"/>
                  <a:gd name="connsiteY6" fmla="*/ 260912 h 1052372"/>
                  <a:gd name="connsiteX7" fmla="*/ 264825 w 1052372"/>
                  <a:gd name="connsiteY7" fmla="*/ 525952 h 1052372"/>
                  <a:gd name="connsiteX8" fmla="*/ -264 w 1052372"/>
                  <a:gd name="connsiteY8" fmla="*/ 791041 h 1052372"/>
                  <a:gd name="connsiteX9" fmla="*/ 260858 w 1052372"/>
                  <a:gd name="connsiteY9" fmla="*/ 1052163 h 1052372"/>
                  <a:gd name="connsiteX10" fmla="*/ 525897 w 1052372"/>
                  <a:gd name="connsiteY10" fmla="*/ 787074 h 1052372"/>
                  <a:gd name="connsiteX11" fmla="*/ 790986 w 105237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72">
                    <a:moveTo>
                      <a:pt x="1052108" y="791041"/>
                    </a:moveTo>
                    <a:lnTo>
                      <a:pt x="787019" y="525952"/>
                    </a:lnTo>
                    <a:lnTo>
                      <a:pt x="1052108" y="260912"/>
                    </a:lnTo>
                    <a:lnTo>
                      <a:pt x="790986" y="-210"/>
                    </a:lnTo>
                    <a:lnTo>
                      <a:pt x="525947" y="264879"/>
                    </a:lnTo>
                    <a:lnTo>
                      <a:pt x="260858" y="-210"/>
                    </a:lnTo>
                    <a:lnTo>
                      <a:pt x="-264" y="260912"/>
                    </a:lnTo>
                    <a:lnTo>
                      <a:pt x="264825" y="525952"/>
                    </a:lnTo>
                    <a:lnTo>
                      <a:pt x="-264" y="791041"/>
                    </a:lnTo>
                    <a:lnTo>
                      <a:pt x="260858" y="1052163"/>
                    </a:lnTo>
                    <a:lnTo>
                      <a:pt x="525897" y="787074"/>
                    </a:lnTo>
                    <a:lnTo>
                      <a:pt x="790986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0" name="Frihåndsform: figur 149">
                <a:extLst>
                  <a:ext uri="{FF2B5EF4-FFF2-40B4-BE49-F238E27FC236}">
                    <a16:creationId xmlns:a16="http://schemas.microsoft.com/office/drawing/2014/main" id="{3E4D84F1-7C8B-5734-E8D5-00D383F06C49}"/>
                  </a:ext>
                </a:extLst>
              </p:cNvPr>
              <p:cNvSpPr/>
              <p:nvPr/>
            </p:nvSpPr>
            <p:spPr>
              <a:xfrm>
                <a:off x="20807143" y="-3631262"/>
                <a:ext cx="1052322" cy="1052372"/>
              </a:xfrm>
              <a:custGeom>
                <a:avLst/>
                <a:gdLst>
                  <a:gd name="connsiteX0" fmla="*/ 1052005 w 1052322"/>
                  <a:gd name="connsiteY0" fmla="*/ 791041 h 1052372"/>
                  <a:gd name="connsiteX1" fmla="*/ 786966 w 1052322"/>
                  <a:gd name="connsiteY1" fmla="*/ 525952 h 1052372"/>
                  <a:gd name="connsiteX2" fmla="*/ 1052005 w 1052322"/>
                  <a:gd name="connsiteY2" fmla="*/ 260912 h 1052372"/>
                  <a:gd name="connsiteX3" fmla="*/ 790883 w 1052322"/>
                  <a:gd name="connsiteY3" fmla="*/ -210 h 1052372"/>
                  <a:gd name="connsiteX4" fmla="*/ 525844 w 1052322"/>
                  <a:gd name="connsiteY4" fmla="*/ 264879 h 1052372"/>
                  <a:gd name="connsiteX5" fmla="*/ 260755 w 1052322"/>
                  <a:gd name="connsiteY5" fmla="*/ -210 h 1052372"/>
                  <a:gd name="connsiteX6" fmla="*/ -318 w 1052322"/>
                  <a:gd name="connsiteY6" fmla="*/ 260912 h 1052372"/>
                  <a:gd name="connsiteX7" fmla="*/ 264721 w 1052322"/>
                  <a:gd name="connsiteY7" fmla="*/ 525952 h 1052372"/>
                  <a:gd name="connsiteX8" fmla="*/ -318 w 1052322"/>
                  <a:gd name="connsiteY8" fmla="*/ 791041 h 1052372"/>
                  <a:gd name="connsiteX9" fmla="*/ 260755 w 1052322"/>
                  <a:gd name="connsiteY9" fmla="*/ 1052113 h 1052372"/>
                  <a:gd name="connsiteX10" fmla="*/ 525844 w 1052322"/>
                  <a:gd name="connsiteY10" fmla="*/ 787074 h 1052372"/>
                  <a:gd name="connsiteX11" fmla="*/ 790883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005" y="791041"/>
                    </a:moveTo>
                    <a:lnTo>
                      <a:pt x="786966" y="525952"/>
                    </a:lnTo>
                    <a:lnTo>
                      <a:pt x="1052005" y="260912"/>
                    </a:lnTo>
                    <a:lnTo>
                      <a:pt x="790883" y="-210"/>
                    </a:lnTo>
                    <a:lnTo>
                      <a:pt x="525844" y="264879"/>
                    </a:lnTo>
                    <a:lnTo>
                      <a:pt x="260755" y="-210"/>
                    </a:lnTo>
                    <a:lnTo>
                      <a:pt x="-318" y="260912"/>
                    </a:lnTo>
                    <a:lnTo>
                      <a:pt x="264721" y="525952"/>
                    </a:lnTo>
                    <a:lnTo>
                      <a:pt x="-318" y="791041"/>
                    </a:lnTo>
                    <a:lnTo>
                      <a:pt x="260755" y="1052113"/>
                    </a:lnTo>
                    <a:lnTo>
                      <a:pt x="525844" y="787074"/>
                    </a:lnTo>
                    <a:lnTo>
                      <a:pt x="790883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1" name="Frihåndsform: figur 150">
                <a:extLst>
                  <a:ext uri="{FF2B5EF4-FFF2-40B4-BE49-F238E27FC236}">
                    <a16:creationId xmlns:a16="http://schemas.microsoft.com/office/drawing/2014/main" id="{C97E4DBA-0608-A5FC-3163-5E7E3A950380}"/>
                  </a:ext>
                </a:extLst>
              </p:cNvPr>
              <p:cNvSpPr/>
              <p:nvPr/>
            </p:nvSpPr>
            <p:spPr>
              <a:xfrm>
                <a:off x="22911838" y="-3631262"/>
                <a:ext cx="1052322" cy="1052372"/>
              </a:xfrm>
              <a:custGeom>
                <a:avLst/>
                <a:gdLst>
                  <a:gd name="connsiteX0" fmla="*/ 1051898 w 1052322"/>
                  <a:gd name="connsiteY0" fmla="*/ 791041 h 1052372"/>
                  <a:gd name="connsiteX1" fmla="*/ 786809 w 1052322"/>
                  <a:gd name="connsiteY1" fmla="*/ 525952 h 1052372"/>
                  <a:gd name="connsiteX2" fmla="*/ 1051898 w 1052322"/>
                  <a:gd name="connsiteY2" fmla="*/ 260912 h 1052372"/>
                  <a:gd name="connsiteX3" fmla="*/ 790776 w 1052322"/>
                  <a:gd name="connsiteY3" fmla="*/ -210 h 1052372"/>
                  <a:gd name="connsiteX4" fmla="*/ 525736 w 1052322"/>
                  <a:gd name="connsiteY4" fmla="*/ 264879 h 1052372"/>
                  <a:gd name="connsiteX5" fmla="*/ 260647 w 1052322"/>
                  <a:gd name="connsiteY5" fmla="*/ -210 h 1052372"/>
                  <a:gd name="connsiteX6" fmla="*/ -425 w 1052322"/>
                  <a:gd name="connsiteY6" fmla="*/ 260912 h 1052372"/>
                  <a:gd name="connsiteX7" fmla="*/ 264614 w 1052322"/>
                  <a:gd name="connsiteY7" fmla="*/ 525952 h 1052372"/>
                  <a:gd name="connsiteX8" fmla="*/ -425 w 1052322"/>
                  <a:gd name="connsiteY8" fmla="*/ 791041 h 1052372"/>
                  <a:gd name="connsiteX9" fmla="*/ 260647 w 1052322"/>
                  <a:gd name="connsiteY9" fmla="*/ 1052113 h 1052372"/>
                  <a:gd name="connsiteX10" fmla="*/ 525736 w 1052322"/>
                  <a:gd name="connsiteY10" fmla="*/ 787074 h 1052372"/>
                  <a:gd name="connsiteX11" fmla="*/ 790776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1898" y="791041"/>
                    </a:moveTo>
                    <a:lnTo>
                      <a:pt x="786809" y="525952"/>
                    </a:lnTo>
                    <a:lnTo>
                      <a:pt x="1051898" y="260912"/>
                    </a:lnTo>
                    <a:lnTo>
                      <a:pt x="790776" y="-210"/>
                    </a:lnTo>
                    <a:lnTo>
                      <a:pt x="525736" y="264879"/>
                    </a:lnTo>
                    <a:lnTo>
                      <a:pt x="260647" y="-210"/>
                    </a:lnTo>
                    <a:lnTo>
                      <a:pt x="-425" y="260912"/>
                    </a:lnTo>
                    <a:lnTo>
                      <a:pt x="264614" y="525952"/>
                    </a:lnTo>
                    <a:lnTo>
                      <a:pt x="-425" y="791041"/>
                    </a:lnTo>
                    <a:lnTo>
                      <a:pt x="260647" y="1052113"/>
                    </a:lnTo>
                    <a:lnTo>
                      <a:pt x="525736" y="787074"/>
                    </a:lnTo>
                    <a:lnTo>
                      <a:pt x="790776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2" name="Frihåndsform: figur 151">
                <a:extLst>
                  <a:ext uri="{FF2B5EF4-FFF2-40B4-BE49-F238E27FC236}">
                    <a16:creationId xmlns:a16="http://schemas.microsoft.com/office/drawing/2014/main" id="{37AE1171-FDB1-E439-4624-8E8A1461E372}"/>
                  </a:ext>
                </a:extLst>
              </p:cNvPr>
              <p:cNvSpPr/>
              <p:nvPr/>
            </p:nvSpPr>
            <p:spPr>
              <a:xfrm>
                <a:off x="19754771" y="-6788280"/>
                <a:ext cx="1052372" cy="1052322"/>
              </a:xfrm>
              <a:custGeom>
                <a:avLst/>
                <a:gdLst>
                  <a:gd name="connsiteX0" fmla="*/ 1052108 w 1052372"/>
                  <a:gd name="connsiteY0" fmla="*/ 791202 h 1052322"/>
                  <a:gd name="connsiteX1" fmla="*/ 787019 w 1052372"/>
                  <a:gd name="connsiteY1" fmla="*/ 526113 h 1052322"/>
                  <a:gd name="connsiteX2" fmla="*/ 1052108 w 1052372"/>
                  <a:gd name="connsiteY2" fmla="*/ 261073 h 1052322"/>
                  <a:gd name="connsiteX3" fmla="*/ 790986 w 1052372"/>
                  <a:gd name="connsiteY3" fmla="*/ -49 h 1052322"/>
                  <a:gd name="connsiteX4" fmla="*/ 525947 w 1052372"/>
                  <a:gd name="connsiteY4" fmla="*/ 264991 h 1052322"/>
                  <a:gd name="connsiteX5" fmla="*/ 260858 w 1052372"/>
                  <a:gd name="connsiteY5" fmla="*/ -49 h 1052322"/>
                  <a:gd name="connsiteX6" fmla="*/ -264 w 1052372"/>
                  <a:gd name="connsiteY6" fmla="*/ 261073 h 1052322"/>
                  <a:gd name="connsiteX7" fmla="*/ 264825 w 1052372"/>
                  <a:gd name="connsiteY7" fmla="*/ 526113 h 1052322"/>
                  <a:gd name="connsiteX8" fmla="*/ -264 w 1052372"/>
                  <a:gd name="connsiteY8" fmla="*/ 791202 h 1052322"/>
                  <a:gd name="connsiteX9" fmla="*/ 260858 w 1052372"/>
                  <a:gd name="connsiteY9" fmla="*/ 1052274 h 1052322"/>
                  <a:gd name="connsiteX10" fmla="*/ 525897 w 1052372"/>
                  <a:gd name="connsiteY10" fmla="*/ 787235 h 1052322"/>
                  <a:gd name="connsiteX11" fmla="*/ 790986 w 105237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108" y="791202"/>
                    </a:moveTo>
                    <a:lnTo>
                      <a:pt x="787019" y="526113"/>
                    </a:lnTo>
                    <a:lnTo>
                      <a:pt x="1052108" y="261073"/>
                    </a:lnTo>
                    <a:lnTo>
                      <a:pt x="790986" y="-49"/>
                    </a:lnTo>
                    <a:lnTo>
                      <a:pt x="525947" y="264991"/>
                    </a:lnTo>
                    <a:lnTo>
                      <a:pt x="260858" y="-49"/>
                    </a:lnTo>
                    <a:lnTo>
                      <a:pt x="-264" y="261073"/>
                    </a:lnTo>
                    <a:lnTo>
                      <a:pt x="264825" y="526113"/>
                    </a:lnTo>
                    <a:lnTo>
                      <a:pt x="-264" y="791202"/>
                    </a:lnTo>
                    <a:lnTo>
                      <a:pt x="260858" y="1052274"/>
                    </a:lnTo>
                    <a:lnTo>
                      <a:pt x="525897" y="787235"/>
                    </a:lnTo>
                    <a:lnTo>
                      <a:pt x="790986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3" name="Frihåndsform: figur 152">
                <a:extLst>
                  <a:ext uri="{FF2B5EF4-FFF2-40B4-BE49-F238E27FC236}">
                    <a16:creationId xmlns:a16="http://schemas.microsoft.com/office/drawing/2014/main" id="{7D650D2A-461C-0EA5-E61A-43B1E75FDD28}"/>
                  </a:ext>
                </a:extLst>
              </p:cNvPr>
              <p:cNvSpPr/>
              <p:nvPr/>
            </p:nvSpPr>
            <p:spPr>
              <a:xfrm>
                <a:off x="21859466" y="-5735907"/>
                <a:ext cx="1052322" cy="1052322"/>
              </a:xfrm>
              <a:custGeom>
                <a:avLst/>
                <a:gdLst>
                  <a:gd name="connsiteX0" fmla="*/ 1051951 w 1052322"/>
                  <a:gd name="connsiteY0" fmla="*/ 791098 h 1052322"/>
                  <a:gd name="connsiteX1" fmla="*/ 786912 w 1052322"/>
                  <a:gd name="connsiteY1" fmla="*/ 526059 h 1052322"/>
                  <a:gd name="connsiteX2" fmla="*/ 1051951 w 1052322"/>
                  <a:gd name="connsiteY2" fmla="*/ 260970 h 1052322"/>
                  <a:gd name="connsiteX3" fmla="*/ 790879 w 1052322"/>
                  <a:gd name="connsiteY3" fmla="*/ -102 h 1052322"/>
                  <a:gd name="connsiteX4" fmla="*/ 525790 w 1052322"/>
                  <a:gd name="connsiteY4" fmla="*/ 264937 h 1052322"/>
                  <a:gd name="connsiteX5" fmla="*/ 260750 w 1052322"/>
                  <a:gd name="connsiteY5" fmla="*/ -102 h 1052322"/>
                  <a:gd name="connsiteX6" fmla="*/ -372 w 1052322"/>
                  <a:gd name="connsiteY6" fmla="*/ 260970 h 1052322"/>
                  <a:gd name="connsiteX7" fmla="*/ 264717 w 1052322"/>
                  <a:gd name="connsiteY7" fmla="*/ 526059 h 1052322"/>
                  <a:gd name="connsiteX8" fmla="*/ -372 w 1052322"/>
                  <a:gd name="connsiteY8" fmla="*/ 791098 h 1052322"/>
                  <a:gd name="connsiteX9" fmla="*/ 260750 w 1052322"/>
                  <a:gd name="connsiteY9" fmla="*/ 1052220 h 1052322"/>
                  <a:gd name="connsiteX10" fmla="*/ 525790 w 1052322"/>
                  <a:gd name="connsiteY10" fmla="*/ 787131 h 1052322"/>
                  <a:gd name="connsiteX11" fmla="*/ 790879 w 1052322"/>
                  <a:gd name="connsiteY11" fmla="*/ 1052220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1951" y="791098"/>
                    </a:moveTo>
                    <a:lnTo>
                      <a:pt x="786912" y="526059"/>
                    </a:lnTo>
                    <a:lnTo>
                      <a:pt x="1051951" y="260970"/>
                    </a:lnTo>
                    <a:lnTo>
                      <a:pt x="790879" y="-102"/>
                    </a:lnTo>
                    <a:lnTo>
                      <a:pt x="525790" y="264937"/>
                    </a:lnTo>
                    <a:lnTo>
                      <a:pt x="260750" y="-102"/>
                    </a:lnTo>
                    <a:lnTo>
                      <a:pt x="-372" y="260970"/>
                    </a:lnTo>
                    <a:lnTo>
                      <a:pt x="264717" y="526059"/>
                    </a:lnTo>
                    <a:lnTo>
                      <a:pt x="-372" y="791098"/>
                    </a:lnTo>
                    <a:lnTo>
                      <a:pt x="260750" y="1052220"/>
                    </a:lnTo>
                    <a:lnTo>
                      <a:pt x="525790" y="787131"/>
                    </a:lnTo>
                    <a:lnTo>
                      <a:pt x="790879" y="105222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4" name="Frihåndsform: figur 153">
                <a:extLst>
                  <a:ext uri="{FF2B5EF4-FFF2-40B4-BE49-F238E27FC236}">
                    <a16:creationId xmlns:a16="http://schemas.microsoft.com/office/drawing/2014/main" id="{0E5018FC-CF5C-BC15-7D7D-865A159B5966}"/>
                  </a:ext>
                </a:extLst>
              </p:cNvPr>
              <p:cNvSpPr/>
              <p:nvPr/>
            </p:nvSpPr>
            <p:spPr>
              <a:xfrm>
                <a:off x="22911789" y="-6788280"/>
                <a:ext cx="1052372" cy="1052322"/>
              </a:xfrm>
              <a:custGeom>
                <a:avLst/>
                <a:gdLst>
                  <a:gd name="connsiteX0" fmla="*/ 1051947 w 1052372"/>
                  <a:gd name="connsiteY0" fmla="*/ 791202 h 1052322"/>
                  <a:gd name="connsiteX1" fmla="*/ 786908 w 1052372"/>
                  <a:gd name="connsiteY1" fmla="*/ 526113 h 1052322"/>
                  <a:gd name="connsiteX2" fmla="*/ 1051947 w 1052372"/>
                  <a:gd name="connsiteY2" fmla="*/ 261073 h 1052322"/>
                  <a:gd name="connsiteX3" fmla="*/ 790825 w 1052372"/>
                  <a:gd name="connsiteY3" fmla="*/ -49 h 1052322"/>
                  <a:gd name="connsiteX4" fmla="*/ 525786 w 1052372"/>
                  <a:gd name="connsiteY4" fmla="*/ 264991 h 1052322"/>
                  <a:gd name="connsiteX5" fmla="*/ 260697 w 1052372"/>
                  <a:gd name="connsiteY5" fmla="*/ -49 h 1052322"/>
                  <a:gd name="connsiteX6" fmla="*/ -376 w 1052372"/>
                  <a:gd name="connsiteY6" fmla="*/ 261073 h 1052322"/>
                  <a:gd name="connsiteX7" fmla="*/ 264664 w 1052372"/>
                  <a:gd name="connsiteY7" fmla="*/ 526113 h 1052322"/>
                  <a:gd name="connsiteX8" fmla="*/ -425 w 1052372"/>
                  <a:gd name="connsiteY8" fmla="*/ 791202 h 1052322"/>
                  <a:gd name="connsiteX9" fmla="*/ 260697 w 1052372"/>
                  <a:gd name="connsiteY9" fmla="*/ 1052274 h 1052322"/>
                  <a:gd name="connsiteX10" fmla="*/ 525786 w 1052372"/>
                  <a:gd name="connsiteY10" fmla="*/ 787235 h 1052322"/>
                  <a:gd name="connsiteX11" fmla="*/ 790825 w 105237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1947" y="791202"/>
                    </a:moveTo>
                    <a:lnTo>
                      <a:pt x="786908" y="526113"/>
                    </a:lnTo>
                    <a:lnTo>
                      <a:pt x="1051947" y="261073"/>
                    </a:lnTo>
                    <a:lnTo>
                      <a:pt x="790825" y="-49"/>
                    </a:lnTo>
                    <a:lnTo>
                      <a:pt x="525786" y="264991"/>
                    </a:lnTo>
                    <a:lnTo>
                      <a:pt x="260697" y="-49"/>
                    </a:lnTo>
                    <a:lnTo>
                      <a:pt x="-376" y="261073"/>
                    </a:lnTo>
                    <a:lnTo>
                      <a:pt x="264664" y="526113"/>
                    </a:lnTo>
                    <a:lnTo>
                      <a:pt x="-425" y="791202"/>
                    </a:lnTo>
                    <a:lnTo>
                      <a:pt x="260697" y="1052274"/>
                    </a:lnTo>
                    <a:lnTo>
                      <a:pt x="525786" y="787235"/>
                    </a:lnTo>
                    <a:lnTo>
                      <a:pt x="790825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5" name="Frihåndsform: figur 154">
                <a:extLst>
                  <a:ext uri="{FF2B5EF4-FFF2-40B4-BE49-F238E27FC236}">
                    <a16:creationId xmlns:a16="http://schemas.microsoft.com/office/drawing/2014/main" id="{0393547D-9305-1093-5F83-A13D4A23D3EF}"/>
                  </a:ext>
                </a:extLst>
              </p:cNvPr>
              <p:cNvSpPr/>
              <p:nvPr/>
            </p:nvSpPr>
            <p:spPr>
              <a:xfrm>
                <a:off x="20807143" y="-6788280"/>
                <a:ext cx="1052322" cy="1052372"/>
              </a:xfrm>
              <a:custGeom>
                <a:avLst/>
                <a:gdLst>
                  <a:gd name="connsiteX0" fmla="*/ 1052005 w 1052322"/>
                  <a:gd name="connsiteY0" fmla="*/ 791202 h 1052372"/>
                  <a:gd name="connsiteX1" fmla="*/ 786966 w 1052322"/>
                  <a:gd name="connsiteY1" fmla="*/ 526113 h 1052372"/>
                  <a:gd name="connsiteX2" fmla="*/ 1052005 w 1052322"/>
                  <a:gd name="connsiteY2" fmla="*/ 261073 h 1052372"/>
                  <a:gd name="connsiteX3" fmla="*/ 790883 w 1052322"/>
                  <a:gd name="connsiteY3" fmla="*/ -49 h 1052372"/>
                  <a:gd name="connsiteX4" fmla="*/ 525844 w 1052322"/>
                  <a:gd name="connsiteY4" fmla="*/ 264991 h 1052372"/>
                  <a:gd name="connsiteX5" fmla="*/ 260755 w 1052322"/>
                  <a:gd name="connsiteY5" fmla="*/ -49 h 1052372"/>
                  <a:gd name="connsiteX6" fmla="*/ -318 w 1052322"/>
                  <a:gd name="connsiteY6" fmla="*/ 261073 h 1052372"/>
                  <a:gd name="connsiteX7" fmla="*/ 264721 w 1052322"/>
                  <a:gd name="connsiteY7" fmla="*/ 526113 h 1052372"/>
                  <a:gd name="connsiteX8" fmla="*/ -318 w 1052322"/>
                  <a:gd name="connsiteY8" fmla="*/ 791202 h 1052372"/>
                  <a:gd name="connsiteX9" fmla="*/ 260755 w 1052322"/>
                  <a:gd name="connsiteY9" fmla="*/ 1052324 h 1052372"/>
                  <a:gd name="connsiteX10" fmla="*/ 525844 w 1052322"/>
                  <a:gd name="connsiteY10" fmla="*/ 787235 h 1052372"/>
                  <a:gd name="connsiteX11" fmla="*/ 790883 w 1052322"/>
                  <a:gd name="connsiteY11" fmla="*/ 1052274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005" y="791202"/>
                    </a:moveTo>
                    <a:lnTo>
                      <a:pt x="786966" y="526113"/>
                    </a:lnTo>
                    <a:lnTo>
                      <a:pt x="1052005" y="261073"/>
                    </a:lnTo>
                    <a:lnTo>
                      <a:pt x="790883" y="-49"/>
                    </a:lnTo>
                    <a:lnTo>
                      <a:pt x="525844" y="264991"/>
                    </a:lnTo>
                    <a:lnTo>
                      <a:pt x="260755" y="-49"/>
                    </a:lnTo>
                    <a:lnTo>
                      <a:pt x="-318" y="261073"/>
                    </a:lnTo>
                    <a:lnTo>
                      <a:pt x="264721" y="526113"/>
                    </a:lnTo>
                    <a:lnTo>
                      <a:pt x="-318" y="791202"/>
                    </a:lnTo>
                    <a:lnTo>
                      <a:pt x="260755" y="1052324"/>
                    </a:lnTo>
                    <a:lnTo>
                      <a:pt x="525844" y="787235"/>
                    </a:lnTo>
                    <a:lnTo>
                      <a:pt x="790883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6" name="Frihåndsform: figur 155">
                <a:extLst>
                  <a:ext uri="{FF2B5EF4-FFF2-40B4-BE49-F238E27FC236}">
                    <a16:creationId xmlns:a16="http://schemas.microsoft.com/office/drawing/2014/main" id="{734A1375-99EF-4F1F-1AC8-54B230A06C0B}"/>
                  </a:ext>
                </a:extLst>
              </p:cNvPr>
              <p:cNvSpPr/>
              <p:nvPr/>
            </p:nvSpPr>
            <p:spPr>
              <a:xfrm>
                <a:off x="20807143" y="-5735957"/>
                <a:ext cx="1052322" cy="1052372"/>
              </a:xfrm>
              <a:custGeom>
                <a:avLst/>
                <a:gdLst>
                  <a:gd name="connsiteX0" fmla="*/ 1052005 w 1052322"/>
                  <a:gd name="connsiteY0" fmla="*/ 791148 h 1052372"/>
                  <a:gd name="connsiteX1" fmla="*/ 786966 w 1052322"/>
                  <a:gd name="connsiteY1" fmla="*/ 526109 h 1052372"/>
                  <a:gd name="connsiteX2" fmla="*/ 1052005 w 1052322"/>
                  <a:gd name="connsiteY2" fmla="*/ 261020 h 1052372"/>
                  <a:gd name="connsiteX3" fmla="*/ 790883 w 1052322"/>
                  <a:gd name="connsiteY3" fmla="*/ -102 h 1052372"/>
                  <a:gd name="connsiteX4" fmla="*/ 525844 w 1052322"/>
                  <a:gd name="connsiteY4" fmla="*/ 264986 h 1052372"/>
                  <a:gd name="connsiteX5" fmla="*/ 260755 w 1052322"/>
                  <a:gd name="connsiteY5" fmla="*/ -102 h 1052372"/>
                  <a:gd name="connsiteX6" fmla="*/ -318 w 1052322"/>
                  <a:gd name="connsiteY6" fmla="*/ 261020 h 1052372"/>
                  <a:gd name="connsiteX7" fmla="*/ 264721 w 1052322"/>
                  <a:gd name="connsiteY7" fmla="*/ 526109 h 1052372"/>
                  <a:gd name="connsiteX8" fmla="*/ -318 w 1052322"/>
                  <a:gd name="connsiteY8" fmla="*/ 791148 h 1052372"/>
                  <a:gd name="connsiteX9" fmla="*/ 260755 w 1052322"/>
                  <a:gd name="connsiteY9" fmla="*/ 1052270 h 1052372"/>
                  <a:gd name="connsiteX10" fmla="*/ 525844 w 1052322"/>
                  <a:gd name="connsiteY10" fmla="*/ 787181 h 1052372"/>
                  <a:gd name="connsiteX11" fmla="*/ 790883 w 105232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005" y="791148"/>
                    </a:moveTo>
                    <a:lnTo>
                      <a:pt x="786966" y="526109"/>
                    </a:lnTo>
                    <a:lnTo>
                      <a:pt x="1052005" y="261020"/>
                    </a:lnTo>
                    <a:lnTo>
                      <a:pt x="790883" y="-102"/>
                    </a:lnTo>
                    <a:lnTo>
                      <a:pt x="525844" y="264986"/>
                    </a:lnTo>
                    <a:lnTo>
                      <a:pt x="260755" y="-102"/>
                    </a:lnTo>
                    <a:lnTo>
                      <a:pt x="-318" y="261020"/>
                    </a:lnTo>
                    <a:lnTo>
                      <a:pt x="264721" y="526109"/>
                    </a:lnTo>
                    <a:lnTo>
                      <a:pt x="-318" y="791148"/>
                    </a:lnTo>
                    <a:lnTo>
                      <a:pt x="260755" y="1052270"/>
                    </a:lnTo>
                    <a:lnTo>
                      <a:pt x="525844" y="787181"/>
                    </a:lnTo>
                    <a:lnTo>
                      <a:pt x="790883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7" name="Frihåndsform: figur 156">
                <a:extLst>
                  <a:ext uri="{FF2B5EF4-FFF2-40B4-BE49-F238E27FC236}">
                    <a16:creationId xmlns:a16="http://schemas.microsoft.com/office/drawing/2014/main" id="{0106C44E-572B-1B8F-DA5F-3A302C94695E}"/>
                  </a:ext>
                </a:extLst>
              </p:cNvPr>
              <p:cNvSpPr/>
              <p:nvPr/>
            </p:nvSpPr>
            <p:spPr>
              <a:xfrm>
                <a:off x="22911838" y="-5735957"/>
                <a:ext cx="1052322" cy="1052372"/>
              </a:xfrm>
              <a:custGeom>
                <a:avLst/>
                <a:gdLst>
                  <a:gd name="connsiteX0" fmla="*/ 1051898 w 1052322"/>
                  <a:gd name="connsiteY0" fmla="*/ 791148 h 1052372"/>
                  <a:gd name="connsiteX1" fmla="*/ 786809 w 1052322"/>
                  <a:gd name="connsiteY1" fmla="*/ 526109 h 1052372"/>
                  <a:gd name="connsiteX2" fmla="*/ 1051898 w 1052322"/>
                  <a:gd name="connsiteY2" fmla="*/ 261020 h 1052372"/>
                  <a:gd name="connsiteX3" fmla="*/ 790776 w 1052322"/>
                  <a:gd name="connsiteY3" fmla="*/ -102 h 1052372"/>
                  <a:gd name="connsiteX4" fmla="*/ 525736 w 1052322"/>
                  <a:gd name="connsiteY4" fmla="*/ 264986 h 1052372"/>
                  <a:gd name="connsiteX5" fmla="*/ 260647 w 1052322"/>
                  <a:gd name="connsiteY5" fmla="*/ -102 h 1052372"/>
                  <a:gd name="connsiteX6" fmla="*/ -425 w 1052322"/>
                  <a:gd name="connsiteY6" fmla="*/ 261020 h 1052372"/>
                  <a:gd name="connsiteX7" fmla="*/ 264614 w 1052322"/>
                  <a:gd name="connsiteY7" fmla="*/ 526109 h 1052372"/>
                  <a:gd name="connsiteX8" fmla="*/ -425 w 1052322"/>
                  <a:gd name="connsiteY8" fmla="*/ 791148 h 1052372"/>
                  <a:gd name="connsiteX9" fmla="*/ 260647 w 1052322"/>
                  <a:gd name="connsiteY9" fmla="*/ 1052270 h 1052372"/>
                  <a:gd name="connsiteX10" fmla="*/ 525736 w 1052322"/>
                  <a:gd name="connsiteY10" fmla="*/ 787181 h 1052372"/>
                  <a:gd name="connsiteX11" fmla="*/ 790776 w 105232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1898" y="791148"/>
                    </a:moveTo>
                    <a:lnTo>
                      <a:pt x="786809" y="526109"/>
                    </a:lnTo>
                    <a:lnTo>
                      <a:pt x="1051898" y="261020"/>
                    </a:lnTo>
                    <a:lnTo>
                      <a:pt x="790776" y="-102"/>
                    </a:lnTo>
                    <a:lnTo>
                      <a:pt x="525736" y="264986"/>
                    </a:lnTo>
                    <a:lnTo>
                      <a:pt x="260647" y="-102"/>
                    </a:lnTo>
                    <a:lnTo>
                      <a:pt x="-425" y="261020"/>
                    </a:lnTo>
                    <a:lnTo>
                      <a:pt x="264614" y="526109"/>
                    </a:lnTo>
                    <a:lnTo>
                      <a:pt x="-425" y="791148"/>
                    </a:lnTo>
                    <a:lnTo>
                      <a:pt x="260647" y="1052270"/>
                    </a:lnTo>
                    <a:lnTo>
                      <a:pt x="525736" y="787181"/>
                    </a:lnTo>
                    <a:lnTo>
                      <a:pt x="790776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305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uthevet tekst lys blå">
    <p:bg>
      <p:bgPr>
        <a:solidFill>
          <a:srgbClr val="C4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59F8C65-A961-40C3-A3CB-6BB0E6DE06C7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80579" y="2855648"/>
            <a:ext cx="7960322" cy="44595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2395AB1C-9A7B-02E1-6C2C-D6BEA1A6E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48636" y="7747953"/>
            <a:ext cx="8424000" cy="42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5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22C5ABD-1C42-4932-A40D-B52E5E2CD9B3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580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CD4311-68F3-2214-2FD5-7A359BCE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683BEF-43CE-A1C7-5C76-3D1D3F65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03802A4-AD5E-4CAF-94FB-5A1C3A82D751}" type="datetime1">
              <a:rPr lang="nb-NO" smtClean="0"/>
              <a:t>07.03.2024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ADF038-8462-3624-1D93-C002A96F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C774F0-D840-1BE3-7977-FE5D8994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830B94-40C4-4668-26D6-765F3197C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7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852D527-27BB-46E0-3E46-3843A28678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75878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16385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CD4311-68F3-2214-2FD5-7A359BCE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683BEF-43CE-A1C7-5C76-3D1D3F65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634845C-EEC3-45F0-ACDF-9758F3FF8156}" type="datetime1">
              <a:rPr lang="nb-NO" smtClean="0"/>
              <a:t>07.03.2024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ADF038-8462-3624-1D93-C002A96F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C774F0-D840-1BE3-7977-FE5D8994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830B94-40C4-4668-26D6-765F3197C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7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852D527-27BB-46E0-3E46-3843A28678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75878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1478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ys blå">
    <p:bg>
      <p:bgPr>
        <a:solidFill>
          <a:srgbClr val="C4D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CD4311-68F3-2214-2FD5-7A359BCE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683BEF-43CE-A1C7-5C76-3D1D3F65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C403CEA-F5DD-43FC-9A3D-5F658615468C}" type="datetime1">
              <a:rPr lang="nb-NO" smtClean="0"/>
              <a:t>07.03.2024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ADF038-8462-3624-1D93-C002A96F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C774F0-D840-1BE3-7977-FE5D8994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830B94-40C4-4668-26D6-765F3197C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7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852D527-27BB-46E0-3E46-3843A28678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75878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9046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26E70B-AC14-1CCE-C063-3F97722F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764" y="6851980"/>
            <a:ext cx="11926886" cy="923330"/>
          </a:xfrm>
        </p:spPr>
        <p:txBody>
          <a:bodyPr/>
          <a:lstStyle>
            <a:lvl1pPr algn="ctr">
              <a:defRPr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45DFA4C-9F95-5DD0-16D1-86952425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fld id="{5600C26D-B8B2-42CE-83EB-30D642F798FC}" type="datetime1">
              <a:rPr lang="nb-NO" smtClean="0"/>
              <a:t>07.03.2024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9E40F02-2766-3397-AB73-5E3E891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8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06FD5DB-A127-F09F-7E94-E738EAF4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2CB0078-AA99-BBED-ECE4-FF7924D3E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461" b="1878"/>
          <a:stretch/>
        </p:blipFill>
        <p:spPr>
          <a:xfrm>
            <a:off x="15928499" y="387876"/>
            <a:ext cx="8453914" cy="13328124"/>
          </a:xfrm>
          <a:prstGeom prst="rect">
            <a:avLst/>
          </a:prstGeom>
        </p:spPr>
      </p:pic>
      <p:pic>
        <p:nvPicPr>
          <p:cNvPr id="9" name="Grafikk 8" descr="Krødsherad kommune">
            <a:extLst>
              <a:ext uri="{FF2B5EF4-FFF2-40B4-BE49-F238E27FC236}">
                <a16:creationId xmlns:a16="http://schemas.microsoft.com/office/drawing/2014/main" id="{27BD0A4E-DE50-01B4-DD30-BEFF2B786F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6806" y="2997554"/>
            <a:ext cx="2008800" cy="2441073"/>
          </a:xfrm>
          <a:prstGeom prst="rect">
            <a:avLst/>
          </a:prstGeom>
        </p:spPr>
      </p:pic>
      <p:pic>
        <p:nvPicPr>
          <p:cNvPr id="12" name="Grafikk 11" descr="Miljøfyrtårn, Norefjell, MOT, Trafikksikker kommune">
            <a:extLst>
              <a:ext uri="{FF2B5EF4-FFF2-40B4-BE49-F238E27FC236}">
                <a16:creationId xmlns:a16="http://schemas.microsoft.com/office/drawing/2014/main" id="{46184174-CDBA-873C-959A-ECFC1BE15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68716" y="11683965"/>
            <a:ext cx="5302800" cy="8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19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26E70B-AC14-1CCE-C063-3F97722F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764" y="6851980"/>
            <a:ext cx="11926886" cy="923330"/>
          </a:xfrm>
        </p:spPr>
        <p:txBody>
          <a:bodyPr/>
          <a:lstStyle>
            <a:lvl1pPr algn="ctr">
              <a:defRPr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45DFA4C-9F95-5DD0-16D1-86952425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fld id="{E6EBDD3C-3E08-45E8-827F-6A937C5F1D4D}" type="datetime1">
              <a:rPr lang="nb-NO" smtClean="0"/>
              <a:t>07.03.2024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9E40F02-2766-3397-AB73-5E3E891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8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06FD5DB-A127-F09F-7E94-E738EAF4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2CB0078-AA99-BBED-ECE4-FF7924D3E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461" b="1878"/>
          <a:stretch/>
        </p:blipFill>
        <p:spPr>
          <a:xfrm>
            <a:off x="15928499" y="387876"/>
            <a:ext cx="8453914" cy="13328124"/>
          </a:xfrm>
          <a:prstGeom prst="rect">
            <a:avLst/>
          </a:prstGeom>
        </p:spPr>
      </p:pic>
      <p:pic>
        <p:nvPicPr>
          <p:cNvPr id="15" name="Grafikk 14" descr="Krødsherad kommune">
            <a:extLst>
              <a:ext uri="{FF2B5EF4-FFF2-40B4-BE49-F238E27FC236}">
                <a16:creationId xmlns:a16="http://schemas.microsoft.com/office/drawing/2014/main" id="{4F8891E4-C3C0-F298-2710-B501D62D0E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6806" y="2997554"/>
            <a:ext cx="2008800" cy="2441073"/>
          </a:xfrm>
          <a:prstGeom prst="rect">
            <a:avLst/>
          </a:prstGeom>
        </p:spPr>
      </p:pic>
      <p:pic>
        <p:nvPicPr>
          <p:cNvPr id="8" name="Grafikk 7" descr="Miljøfyrtårn, Norefjell, MOT, Trafikksikker kommune">
            <a:extLst>
              <a:ext uri="{FF2B5EF4-FFF2-40B4-BE49-F238E27FC236}">
                <a16:creationId xmlns:a16="http://schemas.microsoft.com/office/drawing/2014/main" id="{5A199638-89FB-6F45-154A-A791125EB08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68714" y="11683965"/>
            <a:ext cx="5340858" cy="8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8826" y="6249852"/>
            <a:ext cx="10696274" cy="3108543"/>
          </a:xfrm>
        </p:spPr>
        <p:txBody>
          <a:bodyPr lIns="0" tIns="0" rIns="0" bIns="0" anchor="t">
            <a:noAutofit/>
          </a:bodyPr>
          <a:lstStyle>
            <a:lvl1pPr algn="l">
              <a:defRPr sz="101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8826" y="9854105"/>
            <a:ext cx="10696274" cy="39780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dk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2EB7D6B3-63D6-4CBF-9F9E-4987897B2877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 descr="Krødsherad kommune">
            <a:extLst>
              <a:ext uri="{FF2B5EF4-FFF2-40B4-BE49-F238E27FC236}">
                <a16:creationId xmlns:a16="http://schemas.microsoft.com/office/drawing/2014/main" id="{7264ED6E-879A-5C68-2965-4AF6E89CAB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26774" y="10896222"/>
            <a:ext cx="4446000" cy="1676777"/>
          </a:xfrm>
          <a:prstGeom prst="rect">
            <a:avLst/>
          </a:prstGeom>
        </p:spPr>
      </p:pic>
      <p:pic>
        <p:nvPicPr>
          <p:cNvPr id="11" name="Grafikk 10" descr="Vertskap i verdensklasse">
            <a:extLst>
              <a:ext uri="{FF2B5EF4-FFF2-40B4-BE49-F238E27FC236}">
                <a16:creationId xmlns:a16="http://schemas.microsoft.com/office/drawing/2014/main" id="{BCBA4906-C98D-4FE4-0F3F-D5AD013606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50910" y="10833969"/>
            <a:ext cx="1510318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8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7A500DBE-24DB-9EA4-24C1-2E526B25DC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5232892" cy="137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469" y="7545252"/>
            <a:ext cx="6673107" cy="2523768"/>
          </a:xfrm>
        </p:spPr>
        <p:txBody>
          <a:bodyPr lIns="0" tIns="0" rIns="0" bIns="0" anchor="t">
            <a:noAutofit/>
          </a:bodyPr>
          <a:lstStyle>
            <a:lvl1pPr algn="l">
              <a:defRPr sz="82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47469" y="10584303"/>
            <a:ext cx="6673107" cy="397801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dk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2FD0EEE6-CE1F-48CA-9C95-A777F7140E01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 descr="Krødsherad kommune">
            <a:extLst>
              <a:ext uri="{FF2B5EF4-FFF2-40B4-BE49-F238E27FC236}">
                <a16:creationId xmlns:a16="http://schemas.microsoft.com/office/drawing/2014/main" id="{303B50C2-82B4-14CF-E54E-20578CD99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47600" cy="141011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6C92BAA-BDF3-CD5B-99A6-914280938CF3}"/>
              </a:ext>
            </a:extLst>
          </p:cNvPr>
          <p:cNvSpPr txBox="1"/>
          <p:nvPr userDrawn="1"/>
        </p:nvSpPr>
        <p:spPr>
          <a:xfrm>
            <a:off x="20565410" y="3716130"/>
            <a:ext cx="27592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Vertskap i verdensklasse!</a:t>
            </a:r>
          </a:p>
        </p:txBody>
      </p:sp>
    </p:spTree>
    <p:extLst>
      <p:ext uri="{BB962C8B-B14F-4D97-AF65-F5344CB8AC3E}">
        <p14:creationId xmlns:p14="http://schemas.microsoft.com/office/powerpoint/2010/main" val="30640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ed bilde 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7A500DBE-24DB-9EA4-24C1-2E526B25DC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5232892" cy="137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469" y="7545252"/>
            <a:ext cx="6673107" cy="2523768"/>
          </a:xfrm>
        </p:spPr>
        <p:txBody>
          <a:bodyPr lIns="0" tIns="0" rIns="0" bIns="0" anchor="t">
            <a:noAutofit/>
          </a:bodyPr>
          <a:lstStyle>
            <a:lvl1pPr algn="l">
              <a:defRPr sz="82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47469" y="10584303"/>
            <a:ext cx="6673107" cy="397801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dk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EE47D745-4676-4B21-9254-C6857F0CD171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6C92BAA-BDF3-CD5B-99A6-914280938CF3}"/>
              </a:ext>
            </a:extLst>
          </p:cNvPr>
          <p:cNvSpPr txBox="1"/>
          <p:nvPr userDrawn="1"/>
        </p:nvSpPr>
        <p:spPr>
          <a:xfrm>
            <a:off x="20565410" y="3716130"/>
            <a:ext cx="27592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20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Vertskap i verdensklasse!</a:t>
            </a:r>
          </a:p>
        </p:txBody>
      </p:sp>
      <p:pic>
        <p:nvPicPr>
          <p:cNvPr id="9" name="Grafikk 8" descr="Krødsherad kommune">
            <a:extLst>
              <a:ext uri="{FF2B5EF4-FFF2-40B4-BE49-F238E27FC236}">
                <a16:creationId xmlns:a16="http://schemas.microsoft.com/office/drawing/2014/main" id="{0674FC6C-0642-E773-072A-45FF014AB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38940" cy="14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ssholder for bilde 51">
            <a:extLst>
              <a:ext uri="{FF2B5EF4-FFF2-40B4-BE49-F238E27FC236}">
                <a16:creationId xmlns:a16="http://schemas.microsoft.com/office/drawing/2014/main" id="{021A1D52-F665-356E-34E9-ABE753BE7F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4"/>
            <a:ext cx="15232889" cy="13715997"/>
          </a:xfrm>
          <a:custGeom>
            <a:avLst/>
            <a:gdLst>
              <a:gd name="connsiteX0" fmla="*/ 15019791 w 15232889"/>
              <a:gd name="connsiteY0" fmla="*/ 2456819 h 13715997"/>
              <a:gd name="connsiteX1" fmla="*/ 15232889 w 15232889"/>
              <a:gd name="connsiteY1" fmla="*/ 2669087 h 13715997"/>
              <a:gd name="connsiteX2" fmla="*/ 15232889 w 15232889"/>
              <a:gd name="connsiteY2" fmla="*/ 2687520 h 13715997"/>
              <a:gd name="connsiteX3" fmla="*/ 15019768 w 15232889"/>
              <a:gd name="connsiteY3" fmla="*/ 2899798 h 13715997"/>
              <a:gd name="connsiteX4" fmla="*/ 15232889 w 15232889"/>
              <a:gd name="connsiteY4" fmla="*/ 3112028 h 13715997"/>
              <a:gd name="connsiteX5" fmla="*/ 15232889 w 15232889"/>
              <a:gd name="connsiteY5" fmla="*/ 3137357 h 13715997"/>
              <a:gd name="connsiteX6" fmla="*/ 15019791 w 15232889"/>
              <a:gd name="connsiteY6" fmla="*/ 3349563 h 13715997"/>
              <a:gd name="connsiteX7" fmla="*/ 14793975 w 15232889"/>
              <a:gd name="connsiteY7" fmla="*/ 3124692 h 13715997"/>
              <a:gd name="connsiteX8" fmla="*/ 15019814 w 15232889"/>
              <a:gd name="connsiteY8" fmla="*/ 2899848 h 13715997"/>
              <a:gd name="connsiteX9" fmla="*/ 14797313 w 15232889"/>
              <a:gd name="connsiteY9" fmla="*/ 2678303 h 13715997"/>
              <a:gd name="connsiteX10" fmla="*/ 14571450 w 15232889"/>
              <a:gd name="connsiteY10" fmla="*/ 2453483 h 13715997"/>
              <a:gd name="connsiteX11" fmla="*/ 14797269 w 15232889"/>
              <a:gd name="connsiteY11" fmla="*/ 2678303 h 13715997"/>
              <a:gd name="connsiteX12" fmla="*/ 14571450 w 15232889"/>
              <a:gd name="connsiteY12" fmla="*/ 2903175 h 13715997"/>
              <a:gd name="connsiteX13" fmla="*/ 14345633 w 15232889"/>
              <a:gd name="connsiteY13" fmla="*/ 2678303 h 13715997"/>
              <a:gd name="connsiteX14" fmla="*/ 15019791 w 15232889"/>
              <a:gd name="connsiteY14" fmla="*/ 2007081 h 13715997"/>
              <a:gd name="connsiteX15" fmla="*/ 15232889 w 15232889"/>
              <a:gd name="connsiteY15" fmla="*/ 2219288 h 13715997"/>
              <a:gd name="connsiteX16" fmla="*/ 15232889 w 15232889"/>
              <a:gd name="connsiteY16" fmla="*/ 2244614 h 13715997"/>
              <a:gd name="connsiteX17" fmla="*/ 15019791 w 15232889"/>
              <a:gd name="connsiteY17" fmla="*/ 2456774 h 13715997"/>
              <a:gd name="connsiteX18" fmla="*/ 14793975 w 15232889"/>
              <a:gd name="connsiteY18" fmla="*/ 2231953 h 13715997"/>
              <a:gd name="connsiteX19" fmla="*/ 14123236 w 15232889"/>
              <a:gd name="connsiteY19" fmla="*/ 2007081 h 13715997"/>
              <a:gd name="connsiteX20" fmla="*/ 14349054 w 15232889"/>
              <a:gd name="connsiteY20" fmla="*/ 2231953 h 13715997"/>
              <a:gd name="connsiteX21" fmla="*/ 14123236 w 15232889"/>
              <a:gd name="connsiteY21" fmla="*/ 2456774 h 13715997"/>
              <a:gd name="connsiteX22" fmla="*/ 13897292 w 15232889"/>
              <a:gd name="connsiteY22" fmla="*/ 2231953 h 13715997"/>
              <a:gd name="connsiteX23" fmla="*/ 15019791 w 15232889"/>
              <a:gd name="connsiteY23" fmla="*/ 1564042 h 13715997"/>
              <a:gd name="connsiteX24" fmla="*/ 15232889 w 15232889"/>
              <a:gd name="connsiteY24" fmla="*/ 1776297 h 13715997"/>
              <a:gd name="connsiteX25" fmla="*/ 15232889 w 15232889"/>
              <a:gd name="connsiteY25" fmla="*/ 1794779 h 13715997"/>
              <a:gd name="connsiteX26" fmla="*/ 15019791 w 15232889"/>
              <a:gd name="connsiteY26" fmla="*/ 2007035 h 13715997"/>
              <a:gd name="connsiteX27" fmla="*/ 14797313 w 15232889"/>
              <a:gd name="connsiteY27" fmla="*/ 1785563 h 13715997"/>
              <a:gd name="connsiteX28" fmla="*/ 14571450 w 15232889"/>
              <a:gd name="connsiteY28" fmla="*/ 1560692 h 13715997"/>
              <a:gd name="connsiteX29" fmla="*/ 14797269 w 15232889"/>
              <a:gd name="connsiteY29" fmla="*/ 1785563 h 13715997"/>
              <a:gd name="connsiteX30" fmla="*/ 14571450 w 15232889"/>
              <a:gd name="connsiteY30" fmla="*/ 2010385 h 13715997"/>
              <a:gd name="connsiteX31" fmla="*/ 14345633 w 15232889"/>
              <a:gd name="connsiteY31" fmla="*/ 1785563 h 13715997"/>
              <a:gd name="connsiteX32" fmla="*/ 15019791 w 15232889"/>
              <a:gd name="connsiteY32" fmla="*/ 1114301 h 13715997"/>
              <a:gd name="connsiteX33" fmla="*/ 15232889 w 15232889"/>
              <a:gd name="connsiteY33" fmla="*/ 1326511 h 13715997"/>
              <a:gd name="connsiteX34" fmla="*/ 15232889 w 15232889"/>
              <a:gd name="connsiteY34" fmla="*/ 1351838 h 13715997"/>
              <a:gd name="connsiteX35" fmla="*/ 15019791 w 15232889"/>
              <a:gd name="connsiteY35" fmla="*/ 1563996 h 13715997"/>
              <a:gd name="connsiteX36" fmla="*/ 14793975 w 15232889"/>
              <a:gd name="connsiteY36" fmla="*/ 1339175 h 13715997"/>
              <a:gd name="connsiteX37" fmla="*/ 12552502 w 15232889"/>
              <a:gd name="connsiteY37" fmla="*/ 852532 h 13715997"/>
              <a:gd name="connsiteX38" fmla="*/ 12329977 w 15232889"/>
              <a:gd name="connsiteY38" fmla="*/ 1074052 h 13715997"/>
              <a:gd name="connsiteX39" fmla="*/ 12555830 w 15232889"/>
              <a:gd name="connsiteY39" fmla="*/ 1298949 h 13715997"/>
              <a:gd name="connsiteX40" fmla="*/ 12329977 w 15232889"/>
              <a:gd name="connsiteY40" fmla="*/ 1523844 h 13715997"/>
              <a:gd name="connsiteX41" fmla="*/ 12552502 w 15232889"/>
              <a:gd name="connsiteY41" fmla="*/ 1745360 h 13715997"/>
              <a:gd name="connsiteX42" fmla="*/ 12778341 w 15232889"/>
              <a:gd name="connsiteY42" fmla="*/ 1520466 h 13715997"/>
              <a:gd name="connsiteX43" fmla="*/ 13004181 w 15232889"/>
              <a:gd name="connsiteY43" fmla="*/ 1745360 h 13715997"/>
              <a:gd name="connsiteX44" fmla="*/ 13226577 w 15232889"/>
              <a:gd name="connsiteY44" fmla="*/ 1523844 h 13715997"/>
              <a:gd name="connsiteX45" fmla="*/ 13000865 w 15232889"/>
              <a:gd name="connsiteY45" fmla="*/ 1298949 h 13715997"/>
              <a:gd name="connsiteX46" fmla="*/ 13226577 w 15232889"/>
              <a:gd name="connsiteY46" fmla="*/ 1074052 h 13715997"/>
              <a:gd name="connsiteX47" fmla="*/ 13004181 w 15232889"/>
              <a:gd name="connsiteY47" fmla="*/ 852532 h 13715997"/>
              <a:gd name="connsiteX48" fmla="*/ 12778341 w 15232889"/>
              <a:gd name="connsiteY48" fmla="*/ 1077426 h 13715997"/>
              <a:gd name="connsiteX49" fmla="*/ 15019791 w 15232889"/>
              <a:gd name="connsiteY49" fmla="*/ 671306 h 13715997"/>
              <a:gd name="connsiteX50" fmla="*/ 15232889 w 15232889"/>
              <a:gd name="connsiteY50" fmla="*/ 883565 h 13715997"/>
              <a:gd name="connsiteX51" fmla="*/ 15232889 w 15232889"/>
              <a:gd name="connsiteY51" fmla="*/ 901997 h 13715997"/>
              <a:gd name="connsiteX52" fmla="*/ 15019791 w 15232889"/>
              <a:gd name="connsiteY52" fmla="*/ 1114255 h 13715997"/>
              <a:gd name="connsiteX53" fmla="*/ 14797314 w 15232889"/>
              <a:gd name="connsiteY53" fmla="*/ 892781 h 13715997"/>
              <a:gd name="connsiteX54" fmla="*/ 14571450 w 15232889"/>
              <a:gd name="connsiteY54" fmla="*/ 667911 h 13715997"/>
              <a:gd name="connsiteX55" fmla="*/ 14797268 w 15232889"/>
              <a:gd name="connsiteY55" fmla="*/ 892781 h 13715997"/>
              <a:gd name="connsiteX56" fmla="*/ 14571450 w 15232889"/>
              <a:gd name="connsiteY56" fmla="*/ 1117601 h 13715997"/>
              <a:gd name="connsiteX57" fmla="*/ 14345634 w 15232889"/>
              <a:gd name="connsiteY57" fmla="*/ 892781 h 13715997"/>
              <a:gd name="connsiteX58" fmla="*/ 14123236 w 15232889"/>
              <a:gd name="connsiteY58" fmla="*/ 221519 h 13715997"/>
              <a:gd name="connsiteX59" fmla="*/ 14349054 w 15232889"/>
              <a:gd name="connsiteY59" fmla="*/ 446389 h 13715997"/>
              <a:gd name="connsiteX60" fmla="*/ 14123236 w 15232889"/>
              <a:gd name="connsiteY60" fmla="*/ 671261 h 13715997"/>
              <a:gd name="connsiteX61" fmla="*/ 13897292 w 15232889"/>
              <a:gd name="connsiteY61" fmla="*/ 446390 h 13715997"/>
              <a:gd name="connsiteX62" fmla="*/ 15019791 w 15232889"/>
              <a:gd name="connsiteY62" fmla="*/ 221519 h 13715997"/>
              <a:gd name="connsiteX63" fmla="*/ 15232889 w 15232889"/>
              <a:gd name="connsiteY63" fmla="*/ 433724 h 13715997"/>
              <a:gd name="connsiteX64" fmla="*/ 15232889 w 15232889"/>
              <a:gd name="connsiteY64" fmla="*/ 459054 h 13715997"/>
              <a:gd name="connsiteX65" fmla="*/ 15019791 w 15232889"/>
              <a:gd name="connsiteY65" fmla="*/ 671260 h 13715997"/>
              <a:gd name="connsiteX66" fmla="*/ 14793975 w 15232889"/>
              <a:gd name="connsiteY66" fmla="*/ 446389 h 13715997"/>
              <a:gd name="connsiteX67" fmla="*/ 14797316 w 15232889"/>
              <a:gd name="connsiteY67" fmla="*/ 0 h 13715997"/>
              <a:gd name="connsiteX68" fmla="*/ 15232889 w 15232889"/>
              <a:gd name="connsiteY68" fmla="*/ 0 h 13715997"/>
              <a:gd name="connsiteX69" fmla="*/ 15232889 w 15232889"/>
              <a:gd name="connsiteY69" fmla="*/ 9214 h 13715997"/>
              <a:gd name="connsiteX70" fmla="*/ 15019791 w 15232889"/>
              <a:gd name="connsiteY70" fmla="*/ 221473 h 13715997"/>
              <a:gd name="connsiteX71" fmla="*/ 14345636 w 15232889"/>
              <a:gd name="connsiteY71" fmla="*/ 0 h 13715997"/>
              <a:gd name="connsiteX72" fmla="*/ 14797266 w 15232889"/>
              <a:gd name="connsiteY72" fmla="*/ 0 h 13715997"/>
              <a:gd name="connsiteX73" fmla="*/ 14571450 w 15232889"/>
              <a:gd name="connsiteY73" fmla="*/ 224868 h 13715997"/>
              <a:gd name="connsiteX74" fmla="*/ 13900759 w 15232889"/>
              <a:gd name="connsiteY74" fmla="*/ 0 h 13715997"/>
              <a:gd name="connsiteX75" fmla="*/ 14345586 w 15232889"/>
              <a:gd name="connsiteY75" fmla="*/ 0 h 13715997"/>
              <a:gd name="connsiteX76" fmla="*/ 14123236 w 15232889"/>
              <a:gd name="connsiteY76" fmla="*/ 221474 h 13715997"/>
              <a:gd name="connsiteX77" fmla="*/ 13449079 w 15232889"/>
              <a:gd name="connsiteY77" fmla="*/ 0 h 13715997"/>
              <a:gd name="connsiteX78" fmla="*/ 13900711 w 15232889"/>
              <a:gd name="connsiteY78" fmla="*/ 0 h 13715997"/>
              <a:gd name="connsiteX79" fmla="*/ 13674896 w 15232889"/>
              <a:gd name="connsiteY79" fmla="*/ 224869 h 13715997"/>
              <a:gd name="connsiteX80" fmla="*/ 0 w 15232889"/>
              <a:gd name="connsiteY80" fmla="*/ 0 h 13715997"/>
              <a:gd name="connsiteX81" fmla="*/ 13449031 w 15232889"/>
              <a:gd name="connsiteY81" fmla="*/ 0 h 13715997"/>
              <a:gd name="connsiteX82" fmla="*/ 13226532 w 15232889"/>
              <a:gd name="connsiteY82" fmla="*/ 221497 h 13715997"/>
              <a:gd name="connsiteX83" fmla="*/ 13452371 w 15232889"/>
              <a:gd name="connsiteY83" fmla="*/ 446390 h 13715997"/>
              <a:gd name="connsiteX84" fmla="*/ 13226532 w 15232889"/>
              <a:gd name="connsiteY84" fmla="*/ 671284 h 13715997"/>
              <a:gd name="connsiteX85" fmla="*/ 13449055 w 15232889"/>
              <a:gd name="connsiteY85" fmla="*/ 892805 h 13715997"/>
              <a:gd name="connsiteX86" fmla="*/ 13674896 w 15232889"/>
              <a:gd name="connsiteY86" fmla="*/ 667912 h 13715997"/>
              <a:gd name="connsiteX87" fmla="*/ 13900735 w 15232889"/>
              <a:gd name="connsiteY87" fmla="*/ 892805 h 13715997"/>
              <a:gd name="connsiteX88" fmla="*/ 14123236 w 15232889"/>
              <a:gd name="connsiteY88" fmla="*/ 671306 h 13715997"/>
              <a:gd name="connsiteX89" fmla="*/ 14345588 w 15232889"/>
              <a:gd name="connsiteY89" fmla="*/ 892781 h 13715997"/>
              <a:gd name="connsiteX90" fmla="*/ 14123213 w 15232889"/>
              <a:gd name="connsiteY90" fmla="*/ 1114278 h 13715997"/>
              <a:gd name="connsiteX91" fmla="*/ 14349054 w 15232889"/>
              <a:gd name="connsiteY91" fmla="*/ 1339175 h 13715997"/>
              <a:gd name="connsiteX92" fmla="*/ 14123213 w 15232889"/>
              <a:gd name="connsiteY92" fmla="*/ 1564019 h 13715997"/>
              <a:gd name="connsiteX93" fmla="*/ 14345589 w 15232889"/>
              <a:gd name="connsiteY93" fmla="*/ 1785563 h 13715997"/>
              <a:gd name="connsiteX94" fmla="*/ 14123236 w 15232889"/>
              <a:gd name="connsiteY94" fmla="*/ 2007035 h 13715997"/>
              <a:gd name="connsiteX95" fmla="*/ 13900735 w 15232889"/>
              <a:gd name="connsiteY95" fmla="*/ 1785542 h 13715997"/>
              <a:gd name="connsiteX96" fmla="*/ 13674896 w 15232889"/>
              <a:gd name="connsiteY96" fmla="*/ 2010386 h 13715997"/>
              <a:gd name="connsiteX97" fmla="*/ 13449055 w 15232889"/>
              <a:gd name="connsiteY97" fmla="*/ 1785542 h 13715997"/>
              <a:gd name="connsiteX98" fmla="*/ 13226532 w 15232889"/>
              <a:gd name="connsiteY98" fmla="*/ 2007059 h 13715997"/>
              <a:gd name="connsiteX99" fmla="*/ 13452371 w 15232889"/>
              <a:gd name="connsiteY99" fmla="*/ 2231953 h 13715997"/>
              <a:gd name="connsiteX100" fmla="*/ 13226532 w 15232889"/>
              <a:gd name="connsiteY100" fmla="*/ 2456797 h 13715997"/>
              <a:gd name="connsiteX101" fmla="*/ 13449055 w 15232889"/>
              <a:gd name="connsiteY101" fmla="*/ 2678326 h 13715997"/>
              <a:gd name="connsiteX102" fmla="*/ 13674896 w 15232889"/>
              <a:gd name="connsiteY102" fmla="*/ 2453431 h 13715997"/>
              <a:gd name="connsiteX103" fmla="*/ 13900735 w 15232889"/>
              <a:gd name="connsiteY103" fmla="*/ 2678326 h 13715997"/>
              <a:gd name="connsiteX104" fmla="*/ 14123236 w 15232889"/>
              <a:gd name="connsiteY104" fmla="*/ 2456820 h 13715997"/>
              <a:gd name="connsiteX105" fmla="*/ 14345589 w 15232889"/>
              <a:gd name="connsiteY105" fmla="*/ 2678303 h 13715997"/>
              <a:gd name="connsiteX106" fmla="*/ 14123213 w 15232889"/>
              <a:gd name="connsiteY106" fmla="*/ 2899848 h 13715997"/>
              <a:gd name="connsiteX107" fmla="*/ 14349054 w 15232889"/>
              <a:gd name="connsiteY107" fmla="*/ 3124692 h 13715997"/>
              <a:gd name="connsiteX108" fmla="*/ 14123213 w 15232889"/>
              <a:gd name="connsiteY108" fmla="*/ 3349586 h 13715997"/>
              <a:gd name="connsiteX109" fmla="*/ 14345611 w 15232889"/>
              <a:gd name="connsiteY109" fmla="*/ 3571103 h 13715997"/>
              <a:gd name="connsiteX110" fmla="*/ 14571450 w 15232889"/>
              <a:gd name="connsiteY110" fmla="*/ 3346208 h 13715997"/>
              <a:gd name="connsiteX111" fmla="*/ 14797291 w 15232889"/>
              <a:gd name="connsiteY111" fmla="*/ 3571103 h 13715997"/>
              <a:gd name="connsiteX112" fmla="*/ 15019791 w 15232889"/>
              <a:gd name="connsiteY112" fmla="*/ 3349610 h 13715997"/>
              <a:gd name="connsiteX113" fmla="*/ 15232889 w 15232889"/>
              <a:gd name="connsiteY113" fmla="*/ 3561866 h 13715997"/>
              <a:gd name="connsiteX114" fmla="*/ 15232889 w 15232889"/>
              <a:gd name="connsiteY114" fmla="*/ 3580294 h 13715997"/>
              <a:gd name="connsiteX115" fmla="*/ 15019768 w 15232889"/>
              <a:gd name="connsiteY115" fmla="*/ 3792573 h 13715997"/>
              <a:gd name="connsiteX116" fmla="*/ 15232889 w 15232889"/>
              <a:gd name="connsiteY116" fmla="*/ 4004802 h 13715997"/>
              <a:gd name="connsiteX117" fmla="*/ 15232889 w 15232889"/>
              <a:gd name="connsiteY117" fmla="*/ 4030132 h 13715997"/>
              <a:gd name="connsiteX118" fmla="*/ 15019768 w 15232889"/>
              <a:gd name="connsiteY118" fmla="*/ 4242361 h 13715997"/>
              <a:gd name="connsiteX119" fmla="*/ 15232889 w 15232889"/>
              <a:gd name="connsiteY119" fmla="*/ 4454651 h 13715997"/>
              <a:gd name="connsiteX120" fmla="*/ 15232889 w 15232889"/>
              <a:gd name="connsiteY120" fmla="*/ 4473083 h 13715997"/>
              <a:gd name="connsiteX121" fmla="*/ 15019768 w 15232889"/>
              <a:gd name="connsiteY121" fmla="*/ 4685362 h 13715997"/>
              <a:gd name="connsiteX122" fmla="*/ 15232889 w 15232889"/>
              <a:gd name="connsiteY122" fmla="*/ 4897591 h 13715997"/>
              <a:gd name="connsiteX123" fmla="*/ 15232889 w 15232889"/>
              <a:gd name="connsiteY123" fmla="*/ 4922921 h 13715997"/>
              <a:gd name="connsiteX124" fmla="*/ 15019768 w 15232889"/>
              <a:gd name="connsiteY124" fmla="*/ 5135149 h 13715997"/>
              <a:gd name="connsiteX125" fmla="*/ 15232889 w 15232889"/>
              <a:gd name="connsiteY125" fmla="*/ 5347429 h 13715997"/>
              <a:gd name="connsiteX126" fmla="*/ 15232889 w 15232889"/>
              <a:gd name="connsiteY126" fmla="*/ 13715997 h 13715997"/>
              <a:gd name="connsiteX127" fmla="*/ 0 w 15232889"/>
              <a:gd name="connsiteY127" fmla="*/ 13715997 h 1371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5232889" h="13715997">
                <a:moveTo>
                  <a:pt x="15019791" y="2456819"/>
                </a:moveTo>
                <a:lnTo>
                  <a:pt x="15232889" y="2669087"/>
                </a:lnTo>
                <a:lnTo>
                  <a:pt x="15232889" y="2687520"/>
                </a:lnTo>
                <a:lnTo>
                  <a:pt x="15019768" y="2899798"/>
                </a:lnTo>
                <a:lnTo>
                  <a:pt x="15232889" y="3112028"/>
                </a:lnTo>
                <a:lnTo>
                  <a:pt x="15232889" y="3137357"/>
                </a:lnTo>
                <a:lnTo>
                  <a:pt x="15019791" y="3349563"/>
                </a:lnTo>
                <a:lnTo>
                  <a:pt x="14793975" y="3124692"/>
                </a:lnTo>
                <a:lnTo>
                  <a:pt x="15019814" y="2899848"/>
                </a:lnTo>
                <a:lnTo>
                  <a:pt x="14797313" y="2678303"/>
                </a:lnTo>
                <a:close/>
                <a:moveTo>
                  <a:pt x="14571450" y="2453483"/>
                </a:moveTo>
                <a:lnTo>
                  <a:pt x="14797269" y="2678303"/>
                </a:lnTo>
                <a:lnTo>
                  <a:pt x="14571450" y="2903175"/>
                </a:lnTo>
                <a:lnTo>
                  <a:pt x="14345633" y="2678303"/>
                </a:lnTo>
                <a:close/>
                <a:moveTo>
                  <a:pt x="15019791" y="2007081"/>
                </a:moveTo>
                <a:lnTo>
                  <a:pt x="15232889" y="2219288"/>
                </a:lnTo>
                <a:lnTo>
                  <a:pt x="15232889" y="2244614"/>
                </a:lnTo>
                <a:lnTo>
                  <a:pt x="15019791" y="2456774"/>
                </a:lnTo>
                <a:lnTo>
                  <a:pt x="14793975" y="2231953"/>
                </a:lnTo>
                <a:close/>
                <a:moveTo>
                  <a:pt x="14123236" y="2007081"/>
                </a:moveTo>
                <a:lnTo>
                  <a:pt x="14349054" y="2231953"/>
                </a:lnTo>
                <a:lnTo>
                  <a:pt x="14123236" y="2456774"/>
                </a:lnTo>
                <a:lnTo>
                  <a:pt x="13897292" y="2231953"/>
                </a:lnTo>
                <a:close/>
                <a:moveTo>
                  <a:pt x="15019791" y="1564042"/>
                </a:moveTo>
                <a:lnTo>
                  <a:pt x="15232889" y="1776297"/>
                </a:lnTo>
                <a:lnTo>
                  <a:pt x="15232889" y="1794779"/>
                </a:lnTo>
                <a:lnTo>
                  <a:pt x="15019791" y="2007035"/>
                </a:lnTo>
                <a:lnTo>
                  <a:pt x="14797313" y="1785563"/>
                </a:lnTo>
                <a:close/>
                <a:moveTo>
                  <a:pt x="14571450" y="1560692"/>
                </a:moveTo>
                <a:lnTo>
                  <a:pt x="14797269" y="1785563"/>
                </a:lnTo>
                <a:lnTo>
                  <a:pt x="14571450" y="2010385"/>
                </a:lnTo>
                <a:lnTo>
                  <a:pt x="14345633" y="1785563"/>
                </a:lnTo>
                <a:close/>
                <a:moveTo>
                  <a:pt x="15019791" y="1114301"/>
                </a:moveTo>
                <a:lnTo>
                  <a:pt x="15232889" y="1326511"/>
                </a:lnTo>
                <a:lnTo>
                  <a:pt x="15232889" y="1351838"/>
                </a:lnTo>
                <a:lnTo>
                  <a:pt x="15019791" y="1563996"/>
                </a:lnTo>
                <a:lnTo>
                  <a:pt x="14793975" y="1339175"/>
                </a:lnTo>
                <a:close/>
                <a:moveTo>
                  <a:pt x="12552502" y="852532"/>
                </a:moveTo>
                <a:lnTo>
                  <a:pt x="12329977" y="1074052"/>
                </a:lnTo>
                <a:lnTo>
                  <a:pt x="12555830" y="1298949"/>
                </a:lnTo>
                <a:lnTo>
                  <a:pt x="12329977" y="1523844"/>
                </a:lnTo>
                <a:lnTo>
                  <a:pt x="12552502" y="1745360"/>
                </a:lnTo>
                <a:lnTo>
                  <a:pt x="12778341" y="1520466"/>
                </a:lnTo>
                <a:lnTo>
                  <a:pt x="13004181" y="1745360"/>
                </a:lnTo>
                <a:lnTo>
                  <a:pt x="13226577" y="1523844"/>
                </a:lnTo>
                <a:lnTo>
                  <a:pt x="13000865" y="1298949"/>
                </a:lnTo>
                <a:lnTo>
                  <a:pt x="13226577" y="1074052"/>
                </a:lnTo>
                <a:lnTo>
                  <a:pt x="13004181" y="852532"/>
                </a:lnTo>
                <a:lnTo>
                  <a:pt x="12778341" y="1077426"/>
                </a:lnTo>
                <a:close/>
                <a:moveTo>
                  <a:pt x="15019791" y="671306"/>
                </a:moveTo>
                <a:lnTo>
                  <a:pt x="15232889" y="883565"/>
                </a:lnTo>
                <a:lnTo>
                  <a:pt x="15232889" y="901997"/>
                </a:lnTo>
                <a:lnTo>
                  <a:pt x="15019791" y="1114255"/>
                </a:lnTo>
                <a:lnTo>
                  <a:pt x="14797314" y="892781"/>
                </a:lnTo>
                <a:close/>
                <a:moveTo>
                  <a:pt x="14571450" y="667911"/>
                </a:moveTo>
                <a:lnTo>
                  <a:pt x="14797268" y="892781"/>
                </a:lnTo>
                <a:lnTo>
                  <a:pt x="14571450" y="1117601"/>
                </a:lnTo>
                <a:lnTo>
                  <a:pt x="14345634" y="892781"/>
                </a:lnTo>
                <a:close/>
                <a:moveTo>
                  <a:pt x="14123236" y="221519"/>
                </a:moveTo>
                <a:lnTo>
                  <a:pt x="14349054" y="446389"/>
                </a:lnTo>
                <a:lnTo>
                  <a:pt x="14123236" y="671261"/>
                </a:lnTo>
                <a:lnTo>
                  <a:pt x="13897292" y="446390"/>
                </a:lnTo>
                <a:close/>
                <a:moveTo>
                  <a:pt x="15019791" y="221519"/>
                </a:moveTo>
                <a:lnTo>
                  <a:pt x="15232889" y="433724"/>
                </a:lnTo>
                <a:lnTo>
                  <a:pt x="15232889" y="459054"/>
                </a:lnTo>
                <a:lnTo>
                  <a:pt x="15019791" y="671260"/>
                </a:lnTo>
                <a:lnTo>
                  <a:pt x="14793975" y="446389"/>
                </a:lnTo>
                <a:close/>
                <a:moveTo>
                  <a:pt x="14797316" y="0"/>
                </a:moveTo>
                <a:lnTo>
                  <a:pt x="15232889" y="0"/>
                </a:lnTo>
                <a:lnTo>
                  <a:pt x="15232889" y="9214"/>
                </a:lnTo>
                <a:lnTo>
                  <a:pt x="15019791" y="221473"/>
                </a:lnTo>
                <a:close/>
                <a:moveTo>
                  <a:pt x="14345636" y="0"/>
                </a:moveTo>
                <a:lnTo>
                  <a:pt x="14797266" y="0"/>
                </a:lnTo>
                <a:lnTo>
                  <a:pt x="14571450" y="224868"/>
                </a:lnTo>
                <a:close/>
                <a:moveTo>
                  <a:pt x="13900759" y="0"/>
                </a:moveTo>
                <a:lnTo>
                  <a:pt x="14345586" y="0"/>
                </a:lnTo>
                <a:lnTo>
                  <a:pt x="14123236" y="221474"/>
                </a:lnTo>
                <a:close/>
                <a:moveTo>
                  <a:pt x="13449079" y="0"/>
                </a:moveTo>
                <a:lnTo>
                  <a:pt x="13900711" y="0"/>
                </a:lnTo>
                <a:lnTo>
                  <a:pt x="13674896" y="224869"/>
                </a:lnTo>
                <a:close/>
                <a:moveTo>
                  <a:pt x="0" y="0"/>
                </a:moveTo>
                <a:lnTo>
                  <a:pt x="13449031" y="0"/>
                </a:lnTo>
                <a:lnTo>
                  <a:pt x="13226532" y="221497"/>
                </a:lnTo>
                <a:lnTo>
                  <a:pt x="13452371" y="446390"/>
                </a:lnTo>
                <a:lnTo>
                  <a:pt x="13226532" y="671284"/>
                </a:lnTo>
                <a:lnTo>
                  <a:pt x="13449055" y="892805"/>
                </a:lnTo>
                <a:lnTo>
                  <a:pt x="13674896" y="667912"/>
                </a:lnTo>
                <a:lnTo>
                  <a:pt x="13900735" y="892805"/>
                </a:lnTo>
                <a:lnTo>
                  <a:pt x="14123236" y="671306"/>
                </a:lnTo>
                <a:lnTo>
                  <a:pt x="14345588" y="892781"/>
                </a:lnTo>
                <a:lnTo>
                  <a:pt x="14123213" y="1114278"/>
                </a:lnTo>
                <a:lnTo>
                  <a:pt x="14349054" y="1339175"/>
                </a:lnTo>
                <a:lnTo>
                  <a:pt x="14123213" y="1564019"/>
                </a:lnTo>
                <a:lnTo>
                  <a:pt x="14345589" y="1785563"/>
                </a:lnTo>
                <a:lnTo>
                  <a:pt x="14123236" y="2007035"/>
                </a:lnTo>
                <a:lnTo>
                  <a:pt x="13900735" y="1785542"/>
                </a:lnTo>
                <a:lnTo>
                  <a:pt x="13674896" y="2010386"/>
                </a:lnTo>
                <a:lnTo>
                  <a:pt x="13449055" y="1785542"/>
                </a:lnTo>
                <a:lnTo>
                  <a:pt x="13226532" y="2007059"/>
                </a:lnTo>
                <a:lnTo>
                  <a:pt x="13452371" y="2231953"/>
                </a:lnTo>
                <a:lnTo>
                  <a:pt x="13226532" y="2456797"/>
                </a:lnTo>
                <a:lnTo>
                  <a:pt x="13449055" y="2678326"/>
                </a:lnTo>
                <a:lnTo>
                  <a:pt x="13674896" y="2453431"/>
                </a:lnTo>
                <a:lnTo>
                  <a:pt x="13900735" y="2678326"/>
                </a:lnTo>
                <a:lnTo>
                  <a:pt x="14123236" y="2456820"/>
                </a:lnTo>
                <a:lnTo>
                  <a:pt x="14345589" y="2678303"/>
                </a:lnTo>
                <a:lnTo>
                  <a:pt x="14123213" y="2899848"/>
                </a:lnTo>
                <a:lnTo>
                  <a:pt x="14349054" y="3124692"/>
                </a:lnTo>
                <a:lnTo>
                  <a:pt x="14123213" y="3349586"/>
                </a:lnTo>
                <a:lnTo>
                  <a:pt x="14345611" y="3571103"/>
                </a:lnTo>
                <a:lnTo>
                  <a:pt x="14571450" y="3346208"/>
                </a:lnTo>
                <a:lnTo>
                  <a:pt x="14797291" y="3571103"/>
                </a:lnTo>
                <a:lnTo>
                  <a:pt x="15019791" y="3349610"/>
                </a:lnTo>
                <a:lnTo>
                  <a:pt x="15232889" y="3561866"/>
                </a:lnTo>
                <a:lnTo>
                  <a:pt x="15232889" y="3580294"/>
                </a:lnTo>
                <a:lnTo>
                  <a:pt x="15019768" y="3792573"/>
                </a:lnTo>
                <a:lnTo>
                  <a:pt x="15232889" y="4004802"/>
                </a:lnTo>
                <a:lnTo>
                  <a:pt x="15232889" y="4030132"/>
                </a:lnTo>
                <a:lnTo>
                  <a:pt x="15019768" y="4242361"/>
                </a:lnTo>
                <a:lnTo>
                  <a:pt x="15232889" y="4454651"/>
                </a:lnTo>
                <a:lnTo>
                  <a:pt x="15232889" y="4473083"/>
                </a:lnTo>
                <a:lnTo>
                  <a:pt x="15019768" y="4685362"/>
                </a:lnTo>
                <a:lnTo>
                  <a:pt x="15232889" y="4897591"/>
                </a:lnTo>
                <a:lnTo>
                  <a:pt x="15232889" y="4922921"/>
                </a:lnTo>
                <a:lnTo>
                  <a:pt x="15019768" y="5135149"/>
                </a:lnTo>
                <a:lnTo>
                  <a:pt x="15232889" y="5347429"/>
                </a:lnTo>
                <a:lnTo>
                  <a:pt x="15232889" y="13715997"/>
                </a:lnTo>
                <a:lnTo>
                  <a:pt x="0" y="1371599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636742">
            <a:noAutofit/>
          </a:bodyPr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469" y="7545252"/>
            <a:ext cx="6673107" cy="2523768"/>
          </a:xfrm>
        </p:spPr>
        <p:txBody>
          <a:bodyPr lIns="0" tIns="0" rIns="0" bIns="0" anchor="t">
            <a:noAutofit/>
          </a:bodyPr>
          <a:lstStyle>
            <a:lvl1pPr algn="l">
              <a:defRPr sz="82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47469" y="10584303"/>
            <a:ext cx="6673107" cy="397801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dk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B4ED260C-C368-40D0-89A7-7FB85EE953BD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 descr="Krødsherad kommune">
            <a:extLst>
              <a:ext uri="{FF2B5EF4-FFF2-40B4-BE49-F238E27FC236}">
                <a16:creationId xmlns:a16="http://schemas.microsoft.com/office/drawing/2014/main" id="{303B50C2-82B4-14CF-E54E-20578CD99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47600" cy="141011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6C92BAA-BDF3-CD5B-99A6-914280938CF3}"/>
              </a:ext>
            </a:extLst>
          </p:cNvPr>
          <p:cNvSpPr txBox="1"/>
          <p:nvPr userDrawn="1"/>
        </p:nvSpPr>
        <p:spPr>
          <a:xfrm>
            <a:off x="20565410" y="3716130"/>
            <a:ext cx="27592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Vertskap i verdensklasse!</a:t>
            </a:r>
          </a:p>
        </p:txBody>
      </p:sp>
    </p:spTree>
    <p:extLst>
      <p:ext uri="{BB962C8B-B14F-4D97-AF65-F5344CB8AC3E}">
        <p14:creationId xmlns:p14="http://schemas.microsoft.com/office/powerpoint/2010/main" val="100827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mønster 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ssholder for bilde 51">
            <a:extLst>
              <a:ext uri="{FF2B5EF4-FFF2-40B4-BE49-F238E27FC236}">
                <a16:creationId xmlns:a16="http://schemas.microsoft.com/office/drawing/2014/main" id="{021A1D52-F665-356E-34E9-ABE753BE7F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4"/>
            <a:ext cx="15232889" cy="13715997"/>
          </a:xfrm>
          <a:custGeom>
            <a:avLst/>
            <a:gdLst>
              <a:gd name="connsiteX0" fmla="*/ 15019791 w 15232889"/>
              <a:gd name="connsiteY0" fmla="*/ 2456819 h 13715997"/>
              <a:gd name="connsiteX1" fmla="*/ 15232889 w 15232889"/>
              <a:gd name="connsiteY1" fmla="*/ 2669087 h 13715997"/>
              <a:gd name="connsiteX2" fmla="*/ 15232889 w 15232889"/>
              <a:gd name="connsiteY2" fmla="*/ 2687520 h 13715997"/>
              <a:gd name="connsiteX3" fmla="*/ 15019768 w 15232889"/>
              <a:gd name="connsiteY3" fmla="*/ 2899798 h 13715997"/>
              <a:gd name="connsiteX4" fmla="*/ 15232889 w 15232889"/>
              <a:gd name="connsiteY4" fmla="*/ 3112028 h 13715997"/>
              <a:gd name="connsiteX5" fmla="*/ 15232889 w 15232889"/>
              <a:gd name="connsiteY5" fmla="*/ 3137357 h 13715997"/>
              <a:gd name="connsiteX6" fmla="*/ 15019791 w 15232889"/>
              <a:gd name="connsiteY6" fmla="*/ 3349563 h 13715997"/>
              <a:gd name="connsiteX7" fmla="*/ 14793975 w 15232889"/>
              <a:gd name="connsiteY7" fmla="*/ 3124692 h 13715997"/>
              <a:gd name="connsiteX8" fmla="*/ 15019814 w 15232889"/>
              <a:gd name="connsiteY8" fmla="*/ 2899848 h 13715997"/>
              <a:gd name="connsiteX9" fmla="*/ 14797313 w 15232889"/>
              <a:gd name="connsiteY9" fmla="*/ 2678303 h 13715997"/>
              <a:gd name="connsiteX10" fmla="*/ 14571450 w 15232889"/>
              <a:gd name="connsiteY10" fmla="*/ 2453483 h 13715997"/>
              <a:gd name="connsiteX11" fmla="*/ 14797269 w 15232889"/>
              <a:gd name="connsiteY11" fmla="*/ 2678303 h 13715997"/>
              <a:gd name="connsiteX12" fmla="*/ 14571450 w 15232889"/>
              <a:gd name="connsiteY12" fmla="*/ 2903175 h 13715997"/>
              <a:gd name="connsiteX13" fmla="*/ 14345633 w 15232889"/>
              <a:gd name="connsiteY13" fmla="*/ 2678303 h 13715997"/>
              <a:gd name="connsiteX14" fmla="*/ 15019791 w 15232889"/>
              <a:gd name="connsiteY14" fmla="*/ 2007081 h 13715997"/>
              <a:gd name="connsiteX15" fmla="*/ 15232889 w 15232889"/>
              <a:gd name="connsiteY15" fmla="*/ 2219288 h 13715997"/>
              <a:gd name="connsiteX16" fmla="*/ 15232889 w 15232889"/>
              <a:gd name="connsiteY16" fmla="*/ 2244614 h 13715997"/>
              <a:gd name="connsiteX17" fmla="*/ 15019791 w 15232889"/>
              <a:gd name="connsiteY17" fmla="*/ 2456774 h 13715997"/>
              <a:gd name="connsiteX18" fmla="*/ 14793975 w 15232889"/>
              <a:gd name="connsiteY18" fmla="*/ 2231953 h 13715997"/>
              <a:gd name="connsiteX19" fmla="*/ 14123236 w 15232889"/>
              <a:gd name="connsiteY19" fmla="*/ 2007081 h 13715997"/>
              <a:gd name="connsiteX20" fmla="*/ 14349054 w 15232889"/>
              <a:gd name="connsiteY20" fmla="*/ 2231953 h 13715997"/>
              <a:gd name="connsiteX21" fmla="*/ 14123236 w 15232889"/>
              <a:gd name="connsiteY21" fmla="*/ 2456774 h 13715997"/>
              <a:gd name="connsiteX22" fmla="*/ 13897292 w 15232889"/>
              <a:gd name="connsiteY22" fmla="*/ 2231953 h 13715997"/>
              <a:gd name="connsiteX23" fmla="*/ 15019791 w 15232889"/>
              <a:gd name="connsiteY23" fmla="*/ 1564042 h 13715997"/>
              <a:gd name="connsiteX24" fmla="*/ 15232889 w 15232889"/>
              <a:gd name="connsiteY24" fmla="*/ 1776297 h 13715997"/>
              <a:gd name="connsiteX25" fmla="*/ 15232889 w 15232889"/>
              <a:gd name="connsiteY25" fmla="*/ 1794779 h 13715997"/>
              <a:gd name="connsiteX26" fmla="*/ 15019791 w 15232889"/>
              <a:gd name="connsiteY26" fmla="*/ 2007035 h 13715997"/>
              <a:gd name="connsiteX27" fmla="*/ 14797313 w 15232889"/>
              <a:gd name="connsiteY27" fmla="*/ 1785563 h 13715997"/>
              <a:gd name="connsiteX28" fmla="*/ 14571450 w 15232889"/>
              <a:gd name="connsiteY28" fmla="*/ 1560692 h 13715997"/>
              <a:gd name="connsiteX29" fmla="*/ 14797269 w 15232889"/>
              <a:gd name="connsiteY29" fmla="*/ 1785563 h 13715997"/>
              <a:gd name="connsiteX30" fmla="*/ 14571450 w 15232889"/>
              <a:gd name="connsiteY30" fmla="*/ 2010385 h 13715997"/>
              <a:gd name="connsiteX31" fmla="*/ 14345633 w 15232889"/>
              <a:gd name="connsiteY31" fmla="*/ 1785563 h 13715997"/>
              <a:gd name="connsiteX32" fmla="*/ 15019791 w 15232889"/>
              <a:gd name="connsiteY32" fmla="*/ 1114301 h 13715997"/>
              <a:gd name="connsiteX33" fmla="*/ 15232889 w 15232889"/>
              <a:gd name="connsiteY33" fmla="*/ 1326511 h 13715997"/>
              <a:gd name="connsiteX34" fmla="*/ 15232889 w 15232889"/>
              <a:gd name="connsiteY34" fmla="*/ 1351838 h 13715997"/>
              <a:gd name="connsiteX35" fmla="*/ 15019791 w 15232889"/>
              <a:gd name="connsiteY35" fmla="*/ 1563996 h 13715997"/>
              <a:gd name="connsiteX36" fmla="*/ 14793975 w 15232889"/>
              <a:gd name="connsiteY36" fmla="*/ 1339175 h 13715997"/>
              <a:gd name="connsiteX37" fmla="*/ 12552502 w 15232889"/>
              <a:gd name="connsiteY37" fmla="*/ 852532 h 13715997"/>
              <a:gd name="connsiteX38" fmla="*/ 12329977 w 15232889"/>
              <a:gd name="connsiteY38" fmla="*/ 1074052 h 13715997"/>
              <a:gd name="connsiteX39" fmla="*/ 12555830 w 15232889"/>
              <a:gd name="connsiteY39" fmla="*/ 1298949 h 13715997"/>
              <a:gd name="connsiteX40" fmla="*/ 12329977 w 15232889"/>
              <a:gd name="connsiteY40" fmla="*/ 1523844 h 13715997"/>
              <a:gd name="connsiteX41" fmla="*/ 12552502 w 15232889"/>
              <a:gd name="connsiteY41" fmla="*/ 1745360 h 13715997"/>
              <a:gd name="connsiteX42" fmla="*/ 12778341 w 15232889"/>
              <a:gd name="connsiteY42" fmla="*/ 1520466 h 13715997"/>
              <a:gd name="connsiteX43" fmla="*/ 13004181 w 15232889"/>
              <a:gd name="connsiteY43" fmla="*/ 1745360 h 13715997"/>
              <a:gd name="connsiteX44" fmla="*/ 13226577 w 15232889"/>
              <a:gd name="connsiteY44" fmla="*/ 1523844 h 13715997"/>
              <a:gd name="connsiteX45" fmla="*/ 13000865 w 15232889"/>
              <a:gd name="connsiteY45" fmla="*/ 1298949 h 13715997"/>
              <a:gd name="connsiteX46" fmla="*/ 13226577 w 15232889"/>
              <a:gd name="connsiteY46" fmla="*/ 1074052 h 13715997"/>
              <a:gd name="connsiteX47" fmla="*/ 13004181 w 15232889"/>
              <a:gd name="connsiteY47" fmla="*/ 852532 h 13715997"/>
              <a:gd name="connsiteX48" fmla="*/ 12778341 w 15232889"/>
              <a:gd name="connsiteY48" fmla="*/ 1077426 h 13715997"/>
              <a:gd name="connsiteX49" fmla="*/ 15019791 w 15232889"/>
              <a:gd name="connsiteY49" fmla="*/ 671306 h 13715997"/>
              <a:gd name="connsiteX50" fmla="*/ 15232889 w 15232889"/>
              <a:gd name="connsiteY50" fmla="*/ 883565 h 13715997"/>
              <a:gd name="connsiteX51" fmla="*/ 15232889 w 15232889"/>
              <a:gd name="connsiteY51" fmla="*/ 901997 h 13715997"/>
              <a:gd name="connsiteX52" fmla="*/ 15019791 w 15232889"/>
              <a:gd name="connsiteY52" fmla="*/ 1114255 h 13715997"/>
              <a:gd name="connsiteX53" fmla="*/ 14797314 w 15232889"/>
              <a:gd name="connsiteY53" fmla="*/ 892781 h 13715997"/>
              <a:gd name="connsiteX54" fmla="*/ 14571450 w 15232889"/>
              <a:gd name="connsiteY54" fmla="*/ 667911 h 13715997"/>
              <a:gd name="connsiteX55" fmla="*/ 14797268 w 15232889"/>
              <a:gd name="connsiteY55" fmla="*/ 892781 h 13715997"/>
              <a:gd name="connsiteX56" fmla="*/ 14571450 w 15232889"/>
              <a:gd name="connsiteY56" fmla="*/ 1117601 h 13715997"/>
              <a:gd name="connsiteX57" fmla="*/ 14345634 w 15232889"/>
              <a:gd name="connsiteY57" fmla="*/ 892781 h 13715997"/>
              <a:gd name="connsiteX58" fmla="*/ 14123236 w 15232889"/>
              <a:gd name="connsiteY58" fmla="*/ 221519 h 13715997"/>
              <a:gd name="connsiteX59" fmla="*/ 14349054 w 15232889"/>
              <a:gd name="connsiteY59" fmla="*/ 446389 h 13715997"/>
              <a:gd name="connsiteX60" fmla="*/ 14123236 w 15232889"/>
              <a:gd name="connsiteY60" fmla="*/ 671261 h 13715997"/>
              <a:gd name="connsiteX61" fmla="*/ 13897292 w 15232889"/>
              <a:gd name="connsiteY61" fmla="*/ 446390 h 13715997"/>
              <a:gd name="connsiteX62" fmla="*/ 15019791 w 15232889"/>
              <a:gd name="connsiteY62" fmla="*/ 221519 h 13715997"/>
              <a:gd name="connsiteX63" fmla="*/ 15232889 w 15232889"/>
              <a:gd name="connsiteY63" fmla="*/ 433724 h 13715997"/>
              <a:gd name="connsiteX64" fmla="*/ 15232889 w 15232889"/>
              <a:gd name="connsiteY64" fmla="*/ 459054 h 13715997"/>
              <a:gd name="connsiteX65" fmla="*/ 15019791 w 15232889"/>
              <a:gd name="connsiteY65" fmla="*/ 671260 h 13715997"/>
              <a:gd name="connsiteX66" fmla="*/ 14793975 w 15232889"/>
              <a:gd name="connsiteY66" fmla="*/ 446389 h 13715997"/>
              <a:gd name="connsiteX67" fmla="*/ 14797316 w 15232889"/>
              <a:gd name="connsiteY67" fmla="*/ 0 h 13715997"/>
              <a:gd name="connsiteX68" fmla="*/ 15232889 w 15232889"/>
              <a:gd name="connsiteY68" fmla="*/ 0 h 13715997"/>
              <a:gd name="connsiteX69" fmla="*/ 15232889 w 15232889"/>
              <a:gd name="connsiteY69" fmla="*/ 9214 h 13715997"/>
              <a:gd name="connsiteX70" fmla="*/ 15019791 w 15232889"/>
              <a:gd name="connsiteY70" fmla="*/ 221473 h 13715997"/>
              <a:gd name="connsiteX71" fmla="*/ 14345636 w 15232889"/>
              <a:gd name="connsiteY71" fmla="*/ 0 h 13715997"/>
              <a:gd name="connsiteX72" fmla="*/ 14797266 w 15232889"/>
              <a:gd name="connsiteY72" fmla="*/ 0 h 13715997"/>
              <a:gd name="connsiteX73" fmla="*/ 14571450 w 15232889"/>
              <a:gd name="connsiteY73" fmla="*/ 224868 h 13715997"/>
              <a:gd name="connsiteX74" fmla="*/ 13900759 w 15232889"/>
              <a:gd name="connsiteY74" fmla="*/ 0 h 13715997"/>
              <a:gd name="connsiteX75" fmla="*/ 14345586 w 15232889"/>
              <a:gd name="connsiteY75" fmla="*/ 0 h 13715997"/>
              <a:gd name="connsiteX76" fmla="*/ 14123236 w 15232889"/>
              <a:gd name="connsiteY76" fmla="*/ 221474 h 13715997"/>
              <a:gd name="connsiteX77" fmla="*/ 13449079 w 15232889"/>
              <a:gd name="connsiteY77" fmla="*/ 0 h 13715997"/>
              <a:gd name="connsiteX78" fmla="*/ 13900711 w 15232889"/>
              <a:gd name="connsiteY78" fmla="*/ 0 h 13715997"/>
              <a:gd name="connsiteX79" fmla="*/ 13674896 w 15232889"/>
              <a:gd name="connsiteY79" fmla="*/ 224869 h 13715997"/>
              <a:gd name="connsiteX80" fmla="*/ 0 w 15232889"/>
              <a:gd name="connsiteY80" fmla="*/ 0 h 13715997"/>
              <a:gd name="connsiteX81" fmla="*/ 13449031 w 15232889"/>
              <a:gd name="connsiteY81" fmla="*/ 0 h 13715997"/>
              <a:gd name="connsiteX82" fmla="*/ 13226532 w 15232889"/>
              <a:gd name="connsiteY82" fmla="*/ 221497 h 13715997"/>
              <a:gd name="connsiteX83" fmla="*/ 13452371 w 15232889"/>
              <a:gd name="connsiteY83" fmla="*/ 446390 h 13715997"/>
              <a:gd name="connsiteX84" fmla="*/ 13226532 w 15232889"/>
              <a:gd name="connsiteY84" fmla="*/ 671284 h 13715997"/>
              <a:gd name="connsiteX85" fmla="*/ 13449055 w 15232889"/>
              <a:gd name="connsiteY85" fmla="*/ 892805 h 13715997"/>
              <a:gd name="connsiteX86" fmla="*/ 13674896 w 15232889"/>
              <a:gd name="connsiteY86" fmla="*/ 667912 h 13715997"/>
              <a:gd name="connsiteX87" fmla="*/ 13900735 w 15232889"/>
              <a:gd name="connsiteY87" fmla="*/ 892805 h 13715997"/>
              <a:gd name="connsiteX88" fmla="*/ 14123236 w 15232889"/>
              <a:gd name="connsiteY88" fmla="*/ 671306 h 13715997"/>
              <a:gd name="connsiteX89" fmla="*/ 14345588 w 15232889"/>
              <a:gd name="connsiteY89" fmla="*/ 892781 h 13715997"/>
              <a:gd name="connsiteX90" fmla="*/ 14123213 w 15232889"/>
              <a:gd name="connsiteY90" fmla="*/ 1114278 h 13715997"/>
              <a:gd name="connsiteX91" fmla="*/ 14349054 w 15232889"/>
              <a:gd name="connsiteY91" fmla="*/ 1339175 h 13715997"/>
              <a:gd name="connsiteX92" fmla="*/ 14123213 w 15232889"/>
              <a:gd name="connsiteY92" fmla="*/ 1564019 h 13715997"/>
              <a:gd name="connsiteX93" fmla="*/ 14345589 w 15232889"/>
              <a:gd name="connsiteY93" fmla="*/ 1785563 h 13715997"/>
              <a:gd name="connsiteX94" fmla="*/ 14123236 w 15232889"/>
              <a:gd name="connsiteY94" fmla="*/ 2007035 h 13715997"/>
              <a:gd name="connsiteX95" fmla="*/ 13900735 w 15232889"/>
              <a:gd name="connsiteY95" fmla="*/ 1785542 h 13715997"/>
              <a:gd name="connsiteX96" fmla="*/ 13674896 w 15232889"/>
              <a:gd name="connsiteY96" fmla="*/ 2010386 h 13715997"/>
              <a:gd name="connsiteX97" fmla="*/ 13449055 w 15232889"/>
              <a:gd name="connsiteY97" fmla="*/ 1785542 h 13715997"/>
              <a:gd name="connsiteX98" fmla="*/ 13226532 w 15232889"/>
              <a:gd name="connsiteY98" fmla="*/ 2007059 h 13715997"/>
              <a:gd name="connsiteX99" fmla="*/ 13452371 w 15232889"/>
              <a:gd name="connsiteY99" fmla="*/ 2231953 h 13715997"/>
              <a:gd name="connsiteX100" fmla="*/ 13226532 w 15232889"/>
              <a:gd name="connsiteY100" fmla="*/ 2456797 h 13715997"/>
              <a:gd name="connsiteX101" fmla="*/ 13449055 w 15232889"/>
              <a:gd name="connsiteY101" fmla="*/ 2678326 h 13715997"/>
              <a:gd name="connsiteX102" fmla="*/ 13674896 w 15232889"/>
              <a:gd name="connsiteY102" fmla="*/ 2453431 h 13715997"/>
              <a:gd name="connsiteX103" fmla="*/ 13900735 w 15232889"/>
              <a:gd name="connsiteY103" fmla="*/ 2678326 h 13715997"/>
              <a:gd name="connsiteX104" fmla="*/ 14123236 w 15232889"/>
              <a:gd name="connsiteY104" fmla="*/ 2456820 h 13715997"/>
              <a:gd name="connsiteX105" fmla="*/ 14345589 w 15232889"/>
              <a:gd name="connsiteY105" fmla="*/ 2678303 h 13715997"/>
              <a:gd name="connsiteX106" fmla="*/ 14123213 w 15232889"/>
              <a:gd name="connsiteY106" fmla="*/ 2899848 h 13715997"/>
              <a:gd name="connsiteX107" fmla="*/ 14349054 w 15232889"/>
              <a:gd name="connsiteY107" fmla="*/ 3124692 h 13715997"/>
              <a:gd name="connsiteX108" fmla="*/ 14123213 w 15232889"/>
              <a:gd name="connsiteY108" fmla="*/ 3349586 h 13715997"/>
              <a:gd name="connsiteX109" fmla="*/ 14345611 w 15232889"/>
              <a:gd name="connsiteY109" fmla="*/ 3571103 h 13715997"/>
              <a:gd name="connsiteX110" fmla="*/ 14571450 w 15232889"/>
              <a:gd name="connsiteY110" fmla="*/ 3346208 h 13715997"/>
              <a:gd name="connsiteX111" fmla="*/ 14797291 w 15232889"/>
              <a:gd name="connsiteY111" fmla="*/ 3571103 h 13715997"/>
              <a:gd name="connsiteX112" fmla="*/ 15019791 w 15232889"/>
              <a:gd name="connsiteY112" fmla="*/ 3349610 h 13715997"/>
              <a:gd name="connsiteX113" fmla="*/ 15232889 w 15232889"/>
              <a:gd name="connsiteY113" fmla="*/ 3561866 h 13715997"/>
              <a:gd name="connsiteX114" fmla="*/ 15232889 w 15232889"/>
              <a:gd name="connsiteY114" fmla="*/ 3580294 h 13715997"/>
              <a:gd name="connsiteX115" fmla="*/ 15019768 w 15232889"/>
              <a:gd name="connsiteY115" fmla="*/ 3792573 h 13715997"/>
              <a:gd name="connsiteX116" fmla="*/ 15232889 w 15232889"/>
              <a:gd name="connsiteY116" fmla="*/ 4004802 h 13715997"/>
              <a:gd name="connsiteX117" fmla="*/ 15232889 w 15232889"/>
              <a:gd name="connsiteY117" fmla="*/ 4030132 h 13715997"/>
              <a:gd name="connsiteX118" fmla="*/ 15019768 w 15232889"/>
              <a:gd name="connsiteY118" fmla="*/ 4242361 h 13715997"/>
              <a:gd name="connsiteX119" fmla="*/ 15232889 w 15232889"/>
              <a:gd name="connsiteY119" fmla="*/ 4454651 h 13715997"/>
              <a:gd name="connsiteX120" fmla="*/ 15232889 w 15232889"/>
              <a:gd name="connsiteY120" fmla="*/ 4473083 h 13715997"/>
              <a:gd name="connsiteX121" fmla="*/ 15019768 w 15232889"/>
              <a:gd name="connsiteY121" fmla="*/ 4685362 h 13715997"/>
              <a:gd name="connsiteX122" fmla="*/ 15232889 w 15232889"/>
              <a:gd name="connsiteY122" fmla="*/ 4897591 h 13715997"/>
              <a:gd name="connsiteX123" fmla="*/ 15232889 w 15232889"/>
              <a:gd name="connsiteY123" fmla="*/ 4922921 h 13715997"/>
              <a:gd name="connsiteX124" fmla="*/ 15019768 w 15232889"/>
              <a:gd name="connsiteY124" fmla="*/ 5135149 h 13715997"/>
              <a:gd name="connsiteX125" fmla="*/ 15232889 w 15232889"/>
              <a:gd name="connsiteY125" fmla="*/ 5347429 h 13715997"/>
              <a:gd name="connsiteX126" fmla="*/ 15232889 w 15232889"/>
              <a:gd name="connsiteY126" fmla="*/ 13715997 h 13715997"/>
              <a:gd name="connsiteX127" fmla="*/ 0 w 15232889"/>
              <a:gd name="connsiteY127" fmla="*/ 13715997 h 1371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5232889" h="13715997">
                <a:moveTo>
                  <a:pt x="15019791" y="2456819"/>
                </a:moveTo>
                <a:lnTo>
                  <a:pt x="15232889" y="2669087"/>
                </a:lnTo>
                <a:lnTo>
                  <a:pt x="15232889" y="2687520"/>
                </a:lnTo>
                <a:lnTo>
                  <a:pt x="15019768" y="2899798"/>
                </a:lnTo>
                <a:lnTo>
                  <a:pt x="15232889" y="3112028"/>
                </a:lnTo>
                <a:lnTo>
                  <a:pt x="15232889" y="3137357"/>
                </a:lnTo>
                <a:lnTo>
                  <a:pt x="15019791" y="3349563"/>
                </a:lnTo>
                <a:lnTo>
                  <a:pt x="14793975" y="3124692"/>
                </a:lnTo>
                <a:lnTo>
                  <a:pt x="15019814" y="2899848"/>
                </a:lnTo>
                <a:lnTo>
                  <a:pt x="14797313" y="2678303"/>
                </a:lnTo>
                <a:close/>
                <a:moveTo>
                  <a:pt x="14571450" y="2453483"/>
                </a:moveTo>
                <a:lnTo>
                  <a:pt x="14797269" y="2678303"/>
                </a:lnTo>
                <a:lnTo>
                  <a:pt x="14571450" y="2903175"/>
                </a:lnTo>
                <a:lnTo>
                  <a:pt x="14345633" y="2678303"/>
                </a:lnTo>
                <a:close/>
                <a:moveTo>
                  <a:pt x="15019791" y="2007081"/>
                </a:moveTo>
                <a:lnTo>
                  <a:pt x="15232889" y="2219288"/>
                </a:lnTo>
                <a:lnTo>
                  <a:pt x="15232889" y="2244614"/>
                </a:lnTo>
                <a:lnTo>
                  <a:pt x="15019791" y="2456774"/>
                </a:lnTo>
                <a:lnTo>
                  <a:pt x="14793975" y="2231953"/>
                </a:lnTo>
                <a:close/>
                <a:moveTo>
                  <a:pt x="14123236" y="2007081"/>
                </a:moveTo>
                <a:lnTo>
                  <a:pt x="14349054" y="2231953"/>
                </a:lnTo>
                <a:lnTo>
                  <a:pt x="14123236" y="2456774"/>
                </a:lnTo>
                <a:lnTo>
                  <a:pt x="13897292" y="2231953"/>
                </a:lnTo>
                <a:close/>
                <a:moveTo>
                  <a:pt x="15019791" y="1564042"/>
                </a:moveTo>
                <a:lnTo>
                  <a:pt x="15232889" y="1776297"/>
                </a:lnTo>
                <a:lnTo>
                  <a:pt x="15232889" y="1794779"/>
                </a:lnTo>
                <a:lnTo>
                  <a:pt x="15019791" y="2007035"/>
                </a:lnTo>
                <a:lnTo>
                  <a:pt x="14797313" y="1785563"/>
                </a:lnTo>
                <a:close/>
                <a:moveTo>
                  <a:pt x="14571450" y="1560692"/>
                </a:moveTo>
                <a:lnTo>
                  <a:pt x="14797269" y="1785563"/>
                </a:lnTo>
                <a:lnTo>
                  <a:pt x="14571450" y="2010385"/>
                </a:lnTo>
                <a:lnTo>
                  <a:pt x="14345633" y="1785563"/>
                </a:lnTo>
                <a:close/>
                <a:moveTo>
                  <a:pt x="15019791" y="1114301"/>
                </a:moveTo>
                <a:lnTo>
                  <a:pt x="15232889" y="1326511"/>
                </a:lnTo>
                <a:lnTo>
                  <a:pt x="15232889" y="1351838"/>
                </a:lnTo>
                <a:lnTo>
                  <a:pt x="15019791" y="1563996"/>
                </a:lnTo>
                <a:lnTo>
                  <a:pt x="14793975" y="1339175"/>
                </a:lnTo>
                <a:close/>
                <a:moveTo>
                  <a:pt x="12552502" y="852532"/>
                </a:moveTo>
                <a:lnTo>
                  <a:pt x="12329977" y="1074052"/>
                </a:lnTo>
                <a:lnTo>
                  <a:pt x="12555830" y="1298949"/>
                </a:lnTo>
                <a:lnTo>
                  <a:pt x="12329977" y="1523844"/>
                </a:lnTo>
                <a:lnTo>
                  <a:pt x="12552502" y="1745360"/>
                </a:lnTo>
                <a:lnTo>
                  <a:pt x="12778341" y="1520466"/>
                </a:lnTo>
                <a:lnTo>
                  <a:pt x="13004181" y="1745360"/>
                </a:lnTo>
                <a:lnTo>
                  <a:pt x="13226577" y="1523844"/>
                </a:lnTo>
                <a:lnTo>
                  <a:pt x="13000865" y="1298949"/>
                </a:lnTo>
                <a:lnTo>
                  <a:pt x="13226577" y="1074052"/>
                </a:lnTo>
                <a:lnTo>
                  <a:pt x="13004181" y="852532"/>
                </a:lnTo>
                <a:lnTo>
                  <a:pt x="12778341" y="1077426"/>
                </a:lnTo>
                <a:close/>
                <a:moveTo>
                  <a:pt x="15019791" y="671306"/>
                </a:moveTo>
                <a:lnTo>
                  <a:pt x="15232889" y="883565"/>
                </a:lnTo>
                <a:lnTo>
                  <a:pt x="15232889" y="901997"/>
                </a:lnTo>
                <a:lnTo>
                  <a:pt x="15019791" y="1114255"/>
                </a:lnTo>
                <a:lnTo>
                  <a:pt x="14797314" y="892781"/>
                </a:lnTo>
                <a:close/>
                <a:moveTo>
                  <a:pt x="14571450" y="667911"/>
                </a:moveTo>
                <a:lnTo>
                  <a:pt x="14797268" y="892781"/>
                </a:lnTo>
                <a:lnTo>
                  <a:pt x="14571450" y="1117601"/>
                </a:lnTo>
                <a:lnTo>
                  <a:pt x="14345634" y="892781"/>
                </a:lnTo>
                <a:close/>
                <a:moveTo>
                  <a:pt x="14123236" y="221519"/>
                </a:moveTo>
                <a:lnTo>
                  <a:pt x="14349054" y="446389"/>
                </a:lnTo>
                <a:lnTo>
                  <a:pt x="14123236" y="671261"/>
                </a:lnTo>
                <a:lnTo>
                  <a:pt x="13897292" y="446390"/>
                </a:lnTo>
                <a:close/>
                <a:moveTo>
                  <a:pt x="15019791" y="221519"/>
                </a:moveTo>
                <a:lnTo>
                  <a:pt x="15232889" y="433724"/>
                </a:lnTo>
                <a:lnTo>
                  <a:pt x="15232889" y="459054"/>
                </a:lnTo>
                <a:lnTo>
                  <a:pt x="15019791" y="671260"/>
                </a:lnTo>
                <a:lnTo>
                  <a:pt x="14793975" y="446389"/>
                </a:lnTo>
                <a:close/>
                <a:moveTo>
                  <a:pt x="14797316" y="0"/>
                </a:moveTo>
                <a:lnTo>
                  <a:pt x="15232889" y="0"/>
                </a:lnTo>
                <a:lnTo>
                  <a:pt x="15232889" y="9214"/>
                </a:lnTo>
                <a:lnTo>
                  <a:pt x="15019791" y="221473"/>
                </a:lnTo>
                <a:close/>
                <a:moveTo>
                  <a:pt x="14345636" y="0"/>
                </a:moveTo>
                <a:lnTo>
                  <a:pt x="14797266" y="0"/>
                </a:lnTo>
                <a:lnTo>
                  <a:pt x="14571450" y="224868"/>
                </a:lnTo>
                <a:close/>
                <a:moveTo>
                  <a:pt x="13900759" y="0"/>
                </a:moveTo>
                <a:lnTo>
                  <a:pt x="14345586" y="0"/>
                </a:lnTo>
                <a:lnTo>
                  <a:pt x="14123236" y="221474"/>
                </a:lnTo>
                <a:close/>
                <a:moveTo>
                  <a:pt x="13449079" y="0"/>
                </a:moveTo>
                <a:lnTo>
                  <a:pt x="13900711" y="0"/>
                </a:lnTo>
                <a:lnTo>
                  <a:pt x="13674896" y="224869"/>
                </a:lnTo>
                <a:close/>
                <a:moveTo>
                  <a:pt x="0" y="0"/>
                </a:moveTo>
                <a:lnTo>
                  <a:pt x="13449031" y="0"/>
                </a:lnTo>
                <a:lnTo>
                  <a:pt x="13226532" y="221497"/>
                </a:lnTo>
                <a:lnTo>
                  <a:pt x="13452371" y="446390"/>
                </a:lnTo>
                <a:lnTo>
                  <a:pt x="13226532" y="671284"/>
                </a:lnTo>
                <a:lnTo>
                  <a:pt x="13449055" y="892805"/>
                </a:lnTo>
                <a:lnTo>
                  <a:pt x="13674896" y="667912"/>
                </a:lnTo>
                <a:lnTo>
                  <a:pt x="13900735" y="892805"/>
                </a:lnTo>
                <a:lnTo>
                  <a:pt x="14123236" y="671306"/>
                </a:lnTo>
                <a:lnTo>
                  <a:pt x="14345588" y="892781"/>
                </a:lnTo>
                <a:lnTo>
                  <a:pt x="14123213" y="1114278"/>
                </a:lnTo>
                <a:lnTo>
                  <a:pt x="14349054" y="1339175"/>
                </a:lnTo>
                <a:lnTo>
                  <a:pt x="14123213" y="1564019"/>
                </a:lnTo>
                <a:lnTo>
                  <a:pt x="14345589" y="1785563"/>
                </a:lnTo>
                <a:lnTo>
                  <a:pt x="14123236" y="2007035"/>
                </a:lnTo>
                <a:lnTo>
                  <a:pt x="13900735" y="1785542"/>
                </a:lnTo>
                <a:lnTo>
                  <a:pt x="13674896" y="2010386"/>
                </a:lnTo>
                <a:lnTo>
                  <a:pt x="13449055" y="1785542"/>
                </a:lnTo>
                <a:lnTo>
                  <a:pt x="13226532" y="2007059"/>
                </a:lnTo>
                <a:lnTo>
                  <a:pt x="13452371" y="2231953"/>
                </a:lnTo>
                <a:lnTo>
                  <a:pt x="13226532" y="2456797"/>
                </a:lnTo>
                <a:lnTo>
                  <a:pt x="13449055" y="2678326"/>
                </a:lnTo>
                <a:lnTo>
                  <a:pt x="13674896" y="2453431"/>
                </a:lnTo>
                <a:lnTo>
                  <a:pt x="13900735" y="2678326"/>
                </a:lnTo>
                <a:lnTo>
                  <a:pt x="14123236" y="2456820"/>
                </a:lnTo>
                <a:lnTo>
                  <a:pt x="14345589" y="2678303"/>
                </a:lnTo>
                <a:lnTo>
                  <a:pt x="14123213" y="2899848"/>
                </a:lnTo>
                <a:lnTo>
                  <a:pt x="14349054" y="3124692"/>
                </a:lnTo>
                <a:lnTo>
                  <a:pt x="14123213" y="3349586"/>
                </a:lnTo>
                <a:lnTo>
                  <a:pt x="14345611" y="3571103"/>
                </a:lnTo>
                <a:lnTo>
                  <a:pt x="14571450" y="3346208"/>
                </a:lnTo>
                <a:lnTo>
                  <a:pt x="14797291" y="3571103"/>
                </a:lnTo>
                <a:lnTo>
                  <a:pt x="15019791" y="3349610"/>
                </a:lnTo>
                <a:lnTo>
                  <a:pt x="15232889" y="3561866"/>
                </a:lnTo>
                <a:lnTo>
                  <a:pt x="15232889" y="3580294"/>
                </a:lnTo>
                <a:lnTo>
                  <a:pt x="15019768" y="3792573"/>
                </a:lnTo>
                <a:lnTo>
                  <a:pt x="15232889" y="4004802"/>
                </a:lnTo>
                <a:lnTo>
                  <a:pt x="15232889" y="4030132"/>
                </a:lnTo>
                <a:lnTo>
                  <a:pt x="15019768" y="4242361"/>
                </a:lnTo>
                <a:lnTo>
                  <a:pt x="15232889" y="4454651"/>
                </a:lnTo>
                <a:lnTo>
                  <a:pt x="15232889" y="4473083"/>
                </a:lnTo>
                <a:lnTo>
                  <a:pt x="15019768" y="4685362"/>
                </a:lnTo>
                <a:lnTo>
                  <a:pt x="15232889" y="4897591"/>
                </a:lnTo>
                <a:lnTo>
                  <a:pt x="15232889" y="4922921"/>
                </a:lnTo>
                <a:lnTo>
                  <a:pt x="15019768" y="5135149"/>
                </a:lnTo>
                <a:lnTo>
                  <a:pt x="15232889" y="5347429"/>
                </a:lnTo>
                <a:lnTo>
                  <a:pt x="15232889" y="13715997"/>
                </a:lnTo>
                <a:lnTo>
                  <a:pt x="0" y="1371599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636742">
            <a:noAutofit/>
          </a:bodyPr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BF168DC3-FFF4-40AB-9883-FD49B016ADC9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46E3E45B-6112-6864-EFE8-1CB7F511F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469" y="7545252"/>
            <a:ext cx="6673107" cy="2523768"/>
          </a:xfrm>
        </p:spPr>
        <p:txBody>
          <a:bodyPr lIns="0" tIns="0" rIns="0" bIns="0" anchor="t">
            <a:noAutofit/>
          </a:bodyPr>
          <a:lstStyle>
            <a:lvl1pPr algn="l">
              <a:defRPr sz="82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7B208CCB-6150-D914-8BD0-804DE169D4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47469" y="10584303"/>
            <a:ext cx="6673107" cy="397801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dk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7C401E3-14B8-2C36-EFA1-9DDCF7DFA8E7}"/>
              </a:ext>
            </a:extLst>
          </p:cNvPr>
          <p:cNvSpPr txBox="1"/>
          <p:nvPr userDrawn="1"/>
        </p:nvSpPr>
        <p:spPr>
          <a:xfrm>
            <a:off x="20565410" y="3716130"/>
            <a:ext cx="27592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20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Vertskap i verdensklasse!</a:t>
            </a:r>
          </a:p>
        </p:txBody>
      </p:sp>
      <p:pic>
        <p:nvPicPr>
          <p:cNvPr id="10" name="Grafikk 9" descr="Krødsherad kommune">
            <a:extLst>
              <a:ext uri="{FF2B5EF4-FFF2-40B4-BE49-F238E27FC236}">
                <a16:creationId xmlns:a16="http://schemas.microsoft.com/office/drawing/2014/main" id="{0782B327-8D67-21E3-BC6B-E83131869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38940" cy="14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12447338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CB5E49B-6020-4468-9F5D-E9F05CDD3460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E2326AB-EE4E-AB73-CB28-94F5C240F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7427" y="4170218"/>
            <a:ext cx="20497363" cy="6705600"/>
          </a:xfrm>
          <a:prstGeom prst="rect">
            <a:avLst/>
          </a:prstGeom>
        </p:spPr>
        <p:txBody>
          <a:bodyPr lIns="0" tIns="0" rIns="0" bIns="0" numCol="3" spcCol="1260000"/>
          <a:lstStyle>
            <a:lvl1pPr marL="430213" indent="-43021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1pPr>
            <a:lvl2pPr marL="860426" indent="-43021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2pPr>
            <a:lvl3pPr marL="1290639" indent="-43021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3pPr>
            <a:lvl4pPr marL="1720852" indent="-43021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4pPr>
            <a:lvl5pPr marL="2151065" indent="-43021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0" name="Grafikk 9" descr="Krødsherad kommune">
            <a:extLst>
              <a:ext uri="{FF2B5EF4-FFF2-40B4-BE49-F238E27FC236}">
                <a16:creationId xmlns:a16="http://schemas.microsoft.com/office/drawing/2014/main" id="{04BEFE64-AB71-D26B-897B-51A87F073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47600" cy="14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7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F1E4B8B9-01C3-D2CF-14A0-BBB85171A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6" r="2414" b="1287"/>
          <a:stretch/>
        </p:blipFill>
        <p:spPr>
          <a:xfrm>
            <a:off x="-1" y="1832017"/>
            <a:ext cx="24382413" cy="118839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2D96518-7CC2-4642-3765-A5FD33DB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00" y="6645548"/>
            <a:ext cx="14037771" cy="3739485"/>
          </a:xfrm>
        </p:spPr>
        <p:txBody>
          <a:bodyPr lIns="0" tIns="0" rIns="0" bIns="0" anchor="t">
            <a:noAutofit/>
          </a:bodyPr>
          <a:lstStyle>
            <a:lvl1pPr>
              <a:defRPr sz="81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D1FCD-2FE8-4768-8E09-86CE3803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7D28C96-E5C7-45DE-9390-4E9A224189F5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E593FA-98FD-DE4A-5781-6C5AC27C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93F745-E04C-71B4-E998-92CEA3B4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569E051B-6E50-C2E1-F6E7-23C78E7980A8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l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21035C7-1FA4-3D68-25C9-15696DDED3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BDF551D-4803-CCBD-AB1A-46D2431ACB47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lt1"/>
                </a:solidFill>
              </a:rPr>
              <a:t>Krødsherad kommune</a:t>
            </a:r>
          </a:p>
        </p:txBody>
      </p:sp>
    </p:spTree>
    <p:extLst>
      <p:ext uri="{BB962C8B-B14F-4D97-AF65-F5344CB8AC3E}">
        <p14:creationId xmlns:p14="http://schemas.microsoft.com/office/powerpoint/2010/main" val="379940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1BACF41-7220-2364-4B5D-65EE17B4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20847562" cy="9233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870CF1-CA21-EE2A-B37E-A5203A56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7426" y="4170218"/>
            <a:ext cx="20847562" cy="7564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BE544D-9D81-C8B2-3278-B84AF5C1F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207" y="-184659"/>
            <a:ext cx="5486043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C27EC5-3A9D-48DE-9168-BF8E3C89CA33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AF4ED8-5972-F03E-0673-3298C36A3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9804" y="12732321"/>
            <a:ext cx="8229064" cy="2308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500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E52429-89CB-6D0E-145B-4ABA01FEA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0079" y="12698031"/>
            <a:ext cx="5486043" cy="3077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2000">
                <a:solidFill>
                  <a:schemeClr val="dk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D2AF0CEF-E1A6-CC11-0942-027553E87B56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k 14">
            <a:extLst>
              <a:ext uri="{FF2B5EF4-FFF2-40B4-BE49-F238E27FC236}">
                <a16:creationId xmlns:a16="http://schemas.microsoft.com/office/drawing/2014/main" id="{739B7C8F-032F-1FA7-5DEC-EA2F1E74998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92CB22A-9A04-EF83-D8BE-DF2226E41A20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tx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257285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0" r:id="rId4"/>
    <p:sldLayoutId id="2147483670" r:id="rId5"/>
    <p:sldLayoutId id="2147483661" r:id="rId6"/>
    <p:sldLayoutId id="2147483671" r:id="rId7"/>
    <p:sldLayoutId id="2147483662" r:id="rId8"/>
    <p:sldLayoutId id="2147483651" r:id="rId9"/>
    <p:sldLayoutId id="2147483663" r:id="rId10"/>
    <p:sldLayoutId id="2147483664" r:id="rId11"/>
    <p:sldLayoutId id="2147483672" r:id="rId12"/>
    <p:sldLayoutId id="2147483673" r:id="rId13"/>
    <p:sldLayoutId id="2147483665" r:id="rId14"/>
    <p:sldLayoutId id="2147483674" r:id="rId15"/>
    <p:sldLayoutId id="2147483675" r:id="rId16"/>
    <p:sldLayoutId id="2147483666" r:id="rId17"/>
    <p:sldLayoutId id="2147483676" r:id="rId18"/>
    <p:sldLayoutId id="2147483677" r:id="rId19"/>
    <p:sldLayoutId id="2147483652" r:id="rId20"/>
    <p:sldLayoutId id="2147483678" r:id="rId21"/>
    <p:sldLayoutId id="2147483679" r:id="rId22"/>
    <p:sldLayoutId id="2147483667" r:id="rId23"/>
    <p:sldLayoutId id="2147483668" r:id="rId24"/>
  </p:sldLayoutIdLst>
  <p:hf hdr="0" dt="0"/>
  <p:txStyles>
    <p:titleStyle>
      <a:lvl1pPr algn="l" defTabSz="1828709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213" indent="-430213" algn="l" defTabSz="1828709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60426" indent="-430213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290639" indent="-430213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20852" indent="-430213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065" indent="-430213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rodsherad.kommune.no/tjenester/kommunaltekniske-tjenester/vann-og-avlop/kommunedelplan-for-vann-avlop-overvann-og-vannmilj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82D825-CE43-37C5-C3FB-2A5D6C2EE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8825" y="6249852"/>
            <a:ext cx="14046741" cy="3108543"/>
          </a:xfrm>
        </p:spPr>
        <p:txBody>
          <a:bodyPr/>
          <a:lstStyle/>
          <a:p>
            <a:r>
              <a:rPr lang="nb-NO" dirty="0"/>
              <a:t>Vann og Avløp i Krødsherad kommune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570F7A-10F9-54D7-0577-A86DD4696F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Kommunestyremøte 7.mars 2024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87BE0C-2909-CBF5-A8F1-10909A31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0AF734-5B62-D305-7B2B-89F59893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642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8ABD5C-CD6D-59B6-4C20-7B162131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NVA - Nøkkeltall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6DB677-9130-7678-4AFE-B9165DE5F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10716933" cy="7564580"/>
          </a:xfrm>
        </p:spPr>
        <p:txBody>
          <a:bodyPr/>
          <a:lstStyle/>
          <a:p>
            <a:r>
              <a:rPr lang="nb-NO" dirty="0"/>
              <a:t>NVA har</a:t>
            </a:r>
          </a:p>
          <a:p>
            <a:pPr lvl="1"/>
            <a:r>
              <a:rPr lang="nb-NO" dirty="0"/>
              <a:t>1061 abonnenter på vannforsyning og 1126 abonnenter på avløp</a:t>
            </a:r>
          </a:p>
          <a:p>
            <a:pPr lvl="2"/>
            <a:r>
              <a:rPr lang="nb-NO" dirty="0"/>
              <a:t>Herav flere sameier er registret som 1 </a:t>
            </a:r>
            <a:r>
              <a:rPr lang="nb-NO" dirty="0" err="1"/>
              <a:t>abn</a:t>
            </a:r>
            <a:r>
              <a:rPr lang="nb-NO" dirty="0"/>
              <a:t>. - med over 500 boenheter samlet</a:t>
            </a:r>
          </a:p>
          <a:p>
            <a:pPr lvl="1"/>
            <a:r>
              <a:rPr lang="nb-NO" dirty="0"/>
              <a:t>Kostnader i drift i 2022 på ca. 20 millioner kroner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B6B4203-4F97-B3EE-C8A5-32069D54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D827184-8D54-9437-B263-45CE622A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10</a:t>
            </a:fld>
            <a:endParaRPr lang="nb-NO"/>
          </a:p>
        </p:txBody>
      </p:sp>
      <p:pic>
        <p:nvPicPr>
          <p:cNvPr id="2050" name="Picture 2" descr="NOREFJELL SKI &amp; SPA (Noresund, Norge) - Feriesenter - anmeldelser og  prissammenligning - Tripadvisor">
            <a:extLst>
              <a:ext uri="{FF2B5EF4-FFF2-40B4-BE49-F238E27FC236}">
                <a16:creationId xmlns:a16="http://schemas.microsoft.com/office/drawing/2014/main" id="{AECEED6C-8438-2025-D42C-001CAEA4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616" y="3755502"/>
            <a:ext cx="9300851" cy="620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20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7DB699-2C4C-82A9-E6B7-B4BCC809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Krødsherad kommune - Nøkkeltall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1F20B5-C945-88A4-F38E-EB892BDD6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11453274" cy="7564580"/>
          </a:xfrm>
        </p:spPr>
        <p:txBody>
          <a:bodyPr/>
          <a:lstStyle/>
          <a:p>
            <a:r>
              <a:rPr lang="nb-NO" dirty="0"/>
              <a:t>KK har</a:t>
            </a:r>
          </a:p>
          <a:p>
            <a:pPr lvl="1"/>
            <a:r>
              <a:rPr lang="nb-NO" dirty="0"/>
              <a:t>724 abonnenter på vannforsyning og 506 abonnenter på avløp</a:t>
            </a:r>
          </a:p>
          <a:p>
            <a:pPr lvl="1"/>
            <a:r>
              <a:rPr lang="nb-NO" dirty="0"/>
              <a:t>Driftsinntekter i 2023 for </a:t>
            </a:r>
          </a:p>
          <a:p>
            <a:pPr lvl="2"/>
            <a:r>
              <a:rPr lang="nb-NO" dirty="0"/>
              <a:t>Offentlig vann ca. 6 millioner kr</a:t>
            </a:r>
          </a:p>
          <a:p>
            <a:pPr lvl="2"/>
            <a:r>
              <a:rPr lang="nb-NO" dirty="0"/>
              <a:t>Offentlig avløp </a:t>
            </a:r>
            <a:r>
              <a:rPr lang="nb-NO" dirty="0" err="1"/>
              <a:t>ca</a:t>
            </a:r>
            <a:r>
              <a:rPr lang="nb-NO" dirty="0"/>
              <a:t> 16 millioner kr, inklusive </a:t>
            </a:r>
          </a:p>
          <a:p>
            <a:pPr lvl="3"/>
            <a:r>
              <a:rPr lang="nb-NO" dirty="0"/>
              <a:t>1) NVA sine kjøp av rensing på Norefjell RA på 6,3 millioner kr</a:t>
            </a:r>
          </a:p>
          <a:p>
            <a:pPr lvl="3"/>
            <a:r>
              <a:rPr lang="nb-NO" dirty="0"/>
              <a:t>2) refusjon av NVA sine investering på Norefjell RA, </a:t>
            </a:r>
            <a:r>
              <a:rPr lang="nb-NO" dirty="0" err="1"/>
              <a:t>ca</a:t>
            </a:r>
            <a:r>
              <a:rPr lang="nb-NO" dirty="0"/>
              <a:t> 5 millioner kr</a:t>
            </a:r>
          </a:p>
          <a:p>
            <a:pPr lvl="4"/>
            <a:r>
              <a:rPr lang="nb-NO" u="sng" dirty="0"/>
              <a:t>Krødsherad abonnenter står for </a:t>
            </a:r>
            <a:r>
              <a:rPr lang="nb-NO" u="sng" dirty="0" err="1"/>
              <a:t>ca</a:t>
            </a:r>
            <a:r>
              <a:rPr lang="nb-NO" u="sng" dirty="0"/>
              <a:t> 4,7 millioner kr</a:t>
            </a:r>
          </a:p>
          <a:p>
            <a:pPr lvl="2"/>
            <a:r>
              <a:rPr lang="nb-NO" dirty="0"/>
              <a:t>Norefjell Renseanlegg </a:t>
            </a:r>
            <a:r>
              <a:rPr lang="nb-NO" dirty="0" err="1"/>
              <a:t>ca</a:t>
            </a:r>
            <a:r>
              <a:rPr lang="nb-NO" dirty="0"/>
              <a:t> 7 millioner kroner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3869A25-7668-E86B-BA56-E1DED679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2B7AC60-995A-DC11-22BF-322CE2B9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11</a:t>
            </a:fld>
            <a:endParaRPr lang="nb-NO"/>
          </a:p>
        </p:txBody>
      </p:sp>
      <p:pic>
        <p:nvPicPr>
          <p:cNvPr id="1026" name="Picture 2" descr="Vannverk til hundre millioner - Norsk Kommunalteknisk Forening">
            <a:extLst>
              <a:ext uri="{FF2B5EF4-FFF2-40B4-BE49-F238E27FC236}">
                <a16:creationId xmlns:a16="http://schemas.microsoft.com/office/drawing/2014/main" id="{62A23E07-F9BF-B550-5333-345E631A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315" y="4170218"/>
            <a:ext cx="80200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70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97828A-B483-2D37-5517-C3BF0FE2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Kommunedelplan VA – behov og økonomiske konsekvenser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02A1C8-8F16-6023-7F11-0D654D9B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mars 2023 vedtok Krødsherad kommunestyre </a:t>
            </a:r>
            <a:r>
              <a:rPr lang="nb-NO" i="1" dirty="0"/>
              <a:t>kommunedelplan vann, avløp, overvann og vannmiljø</a:t>
            </a:r>
          </a:p>
          <a:p>
            <a:r>
              <a:rPr lang="nb-NO" dirty="0"/>
              <a:t>Denne presenterer tiltak og investeringsbehov for de neste 10-20 årene </a:t>
            </a:r>
          </a:p>
          <a:p>
            <a:r>
              <a:rPr lang="nb-NO" dirty="0">
                <a:hlinkClick r:id="rId2"/>
              </a:rPr>
              <a:t>https://www.krodsherad.kommune.no/tjenester/kommunaltekniske-tjenester/vann-og-avlop/kommunedelplan-for-vann-avlop-overvann-og-vannmiljo/</a:t>
            </a:r>
            <a:endParaRPr lang="nb-NO" dirty="0"/>
          </a:p>
          <a:p>
            <a:r>
              <a:rPr lang="nb-NO" dirty="0"/>
              <a:t>Det er beregnet </a:t>
            </a:r>
            <a:r>
              <a:rPr lang="nb-NO" dirty="0" err="1"/>
              <a:t>ca</a:t>
            </a:r>
            <a:r>
              <a:rPr lang="nb-NO" dirty="0"/>
              <a:t> 15 millioner kroner i årlige investeringsbehov</a:t>
            </a:r>
          </a:p>
          <a:p>
            <a:pPr lvl="1"/>
            <a:r>
              <a:rPr lang="nb-NO" b="1" dirty="0"/>
              <a:t>Medfører  - &gt; Dobling av gebyrene de neste årene - &gt; over 30 000 kr / år i gebyrer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94AC897-2D11-7A00-C9DC-D6774B24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9D15D4F-255A-2ADB-2140-D136B891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5689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91612B-4B04-2CF3-2EBB-4BD423B2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sårbarheter og prosjekter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FAD507-4B91-A150-6FD3-16E2FFB6A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Ved en senere anledning – gå i dybden på anlegg og behov </a:t>
            </a:r>
          </a:p>
          <a:p>
            <a:pPr lvl="1"/>
            <a:r>
              <a:rPr lang="nb-NO" dirty="0"/>
              <a:t>Vannforsyningen mellom Krøderen og Noresund er gjensidig </a:t>
            </a:r>
            <a:r>
              <a:rPr lang="nb-NO" dirty="0" err="1"/>
              <a:t>reservevannsforsyning</a:t>
            </a:r>
            <a:r>
              <a:rPr lang="nb-NO" dirty="0"/>
              <a:t>, men kvalitet og kapasitet på Vestsiden er dårlig.</a:t>
            </a:r>
          </a:p>
          <a:p>
            <a:pPr lvl="1"/>
            <a:r>
              <a:rPr lang="nb-NO" dirty="0"/>
              <a:t>Bjertnes; trykkforsterker på strøm, ikke trykk</a:t>
            </a:r>
          </a:p>
          <a:p>
            <a:pPr lvl="1"/>
            <a:r>
              <a:rPr lang="nb-NO" dirty="0" err="1"/>
              <a:t>Brannvannsdekning</a:t>
            </a:r>
            <a:r>
              <a:rPr lang="nb-NO" dirty="0"/>
              <a:t> i tettsteder og mot </a:t>
            </a:r>
            <a:r>
              <a:rPr lang="nb-NO" dirty="0" err="1"/>
              <a:t>Kryllingheimen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Oppgraderingsbehov i bygda</a:t>
            </a:r>
          </a:p>
          <a:p>
            <a:pPr lvl="1"/>
            <a:r>
              <a:rPr lang="nb-NO" dirty="0"/>
              <a:t>Medarbeidere – vi er få som skal dekke mye.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D47E1CF-8161-EDC9-BD21-607430EA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5F52E63-5399-9959-81E7-A9D099F9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115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50456D-0FA4-E84F-D817-C2B2C9D6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Politisk - Begrensninger og muligheter</a:t>
            </a:r>
            <a:br>
              <a:rPr lang="nb-NO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90081D-8C4C-E868-01EA-D6F432D26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400" dirty="0"/>
              <a:t>Kommunestyret sine viktigste oppgaver</a:t>
            </a:r>
          </a:p>
          <a:p>
            <a:pPr lvl="1"/>
            <a:r>
              <a:rPr lang="nb-NO" sz="4400" dirty="0"/>
              <a:t>Sette retning</a:t>
            </a:r>
          </a:p>
          <a:p>
            <a:pPr lvl="1"/>
            <a:r>
              <a:rPr lang="nb-NO" sz="4400" dirty="0"/>
              <a:t>Planarbeid</a:t>
            </a:r>
          </a:p>
          <a:p>
            <a:pPr lvl="1"/>
            <a:r>
              <a:rPr lang="nb-NO" sz="4400" dirty="0"/>
              <a:t>Budsjettarbeid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3ABE5C2-DB56-D9B3-211D-5C32551A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831F430-2561-29A0-B2AD-96626086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14</a:t>
            </a:fld>
            <a:endParaRPr lang="nb-NO"/>
          </a:p>
        </p:txBody>
      </p:sp>
      <p:pic>
        <p:nvPicPr>
          <p:cNvPr id="1028" name="Picture 4" descr="Se kildebildet">
            <a:extLst>
              <a:ext uri="{FF2B5EF4-FFF2-40B4-BE49-F238E27FC236}">
                <a16:creationId xmlns:a16="http://schemas.microsoft.com/office/drawing/2014/main" id="{63D310CB-1195-8879-3890-6C809A966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1" y="3777212"/>
            <a:ext cx="9975849" cy="561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453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4CB0F6-E703-F81F-D7C1-69324AD7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Tettbebyggelse - Forurensningsforskriften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C43A7B-07E5-BBA9-95EA-AA9FB725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10959529" cy="7564580"/>
          </a:xfrm>
        </p:spPr>
        <p:txBody>
          <a:bodyPr/>
          <a:lstStyle/>
          <a:p>
            <a:r>
              <a:rPr lang="nb-NO" dirty="0"/>
              <a:t>Rensekapasitet for tettbebyggelse før utbygging</a:t>
            </a:r>
          </a:p>
          <a:p>
            <a:r>
              <a:rPr lang="nb-NO" dirty="0"/>
              <a:t>Tettbebyggelse er summen av</a:t>
            </a:r>
          </a:p>
          <a:p>
            <a:pPr lvl="1"/>
            <a:r>
              <a:rPr lang="nb-NO" dirty="0"/>
              <a:t>Eksisterende bebyggelse innenfor </a:t>
            </a:r>
            <a:r>
              <a:rPr lang="nb-NO" dirty="0" err="1"/>
              <a:t>def</a:t>
            </a:r>
            <a:r>
              <a:rPr lang="nb-NO" dirty="0"/>
              <a:t>. ( uavhengig om dem har privat eller off. avløp)</a:t>
            </a:r>
          </a:p>
          <a:p>
            <a:pPr lvl="1"/>
            <a:r>
              <a:rPr lang="nb-NO" dirty="0"/>
              <a:t>Ledningsnett inn/ut av et område utvidere området</a:t>
            </a:r>
          </a:p>
          <a:p>
            <a:pPr lvl="1"/>
            <a:r>
              <a:rPr lang="nb-NO" dirty="0"/>
              <a:t>Vedtatte reguleringsplaner</a:t>
            </a:r>
            <a:endParaRPr lang="nb-NO" dirty="0">
              <a:solidFill>
                <a:srgbClr val="FF0000"/>
              </a:solidFill>
            </a:endParaRPr>
          </a:p>
          <a:p>
            <a:pPr lvl="1"/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41CCE2-D1CA-0648-2612-604F5ADD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435A575-8265-7257-BB80-7D903A29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15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BFD3E8D-7149-DA2B-7442-646D6914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370" y="3628720"/>
            <a:ext cx="10823999" cy="81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26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7959C2-652F-8F35-24D1-B734858FD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Rensekapasitet - Begrensninger og muligheter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DC400F-7BA3-05E2-13F6-8BDCF31FF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Norefjell RA</a:t>
            </a:r>
          </a:p>
          <a:p>
            <a:pPr lvl="1"/>
            <a:r>
              <a:rPr lang="nb-NO" dirty="0"/>
              <a:t>Dimensjonert for 13000 PE totalt mot 2035</a:t>
            </a:r>
          </a:p>
          <a:p>
            <a:pPr lvl="1"/>
            <a:r>
              <a:rPr lang="nb-NO" dirty="0"/>
              <a:t>Dagens </a:t>
            </a:r>
            <a:r>
              <a:rPr lang="nb-NO" dirty="0" err="1"/>
              <a:t>max</a:t>
            </a:r>
            <a:r>
              <a:rPr lang="nb-NO" dirty="0"/>
              <a:t>-belastning ligger på 6000 – 6500 PE i påsken</a:t>
            </a:r>
          </a:p>
          <a:p>
            <a:pPr lvl="1"/>
            <a:r>
              <a:rPr lang="nb-NO" dirty="0"/>
              <a:t>Gitt eksisterende tilknytninger, vedtatte reguleringsplaner og tilstøtende bebyggelse</a:t>
            </a:r>
          </a:p>
          <a:p>
            <a:pPr lvl="2"/>
            <a:r>
              <a:rPr lang="nb-NO" u="sng" dirty="0"/>
              <a:t>Restkapasitet er bundet opp</a:t>
            </a:r>
          </a:p>
          <a:p>
            <a:r>
              <a:rPr lang="nb-NO" dirty="0"/>
              <a:t>Statsforvalter krever rensekapasitet før nye reguleringsplaner vedtas -&gt; hvordan håndtere dette?</a:t>
            </a:r>
          </a:p>
          <a:p>
            <a:pPr lvl="1"/>
            <a:r>
              <a:rPr lang="nb-NO" dirty="0"/>
              <a:t>Rekkefølgekrav</a:t>
            </a:r>
          </a:p>
          <a:p>
            <a:pPr lvl="2"/>
            <a:r>
              <a:rPr lang="nb-NO" dirty="0"/>
              <a:t>Eksempel: Hovdekollen, hvordan løse den?</a:t>
            </a:r>
          </a:p>
          <a:p>
            <a:pPr lvl="2"/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1DA309-C1C3-24B2-9F38-1A1780CA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7B96960-6266-4524-FC63-5F02DF9C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060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234C19-EE0E-6517-B857-DAE2ED8E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1798183"/>
            <a:ext cx="20847562" cy="923330"/>
          </a:xfrm>
        </p:spPr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1567B3-BEE4-3AF0-6D54-E1E183EFF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3060441"/>
            <a:ext cx="20847562" cy="8674357"/>
          </a:xfrm>
        </p:spPr>
        <p:txBody>
          <a:bodyPr>
            <a:normAutofit/>
          </a:bodyPr>
          <a:lstStyle/>
          <a:p>
            <a:r>
              <a:rPr lang="nb-NO" sz="3600" dirty="0"/>
              <a:t>Kommunen har ansvaret for anlegg i bygda. NVA har ansvaret for anlegg i området kommunedelplan Norefjell, men det er kommunens folk som i det daglige utfører alt arbeid.</a:t>
            </a:r>
          </a:p>
          <a:p>
            <a:r>
              <a:rPr lang="nb-NO" sz="3600" dirty="0"/>
              <a:t>Norefjell RA har to kunder: Sigdal og Krødsherad kommuner, som igjen viderefakturer sine abonnenter</a:t>
            </a:r>
          </a:p>
          <a:p>
            <a:r>
              <a:rPr lang="nb-NO" sz="3600" dirty="0"/>
              <a:t>Det er størst behov for oppgradering på det kommunale nettet. NVA må i større grad følge med på kapasitet. </a:t>
            </a:r>
          </a:p>
          <a:p>
            <a:r>
              <a:rPr lang="nb-NO" sz="3600" dirty="0"/>
              <a:t>Det er forventet en dobling av kommunale avgifter utover mot 2030-tallet</a:t>
            </a:r>
          </a:p>
          <a:p>
            <a:r>
              <a:rPr lang="nb-NO" sz="3600" dirty="0"/>
              <a:t>Tettbebyggelsen </a:t>
            </a:r>
            <a:r>
              <a:rPr lang="nb-NO" sz="3600" dirty="0" err="1"/>
              <a:t>ifm</a:t>
            </a:r>
            <a:r>
              <a:rPr lang="nb-NO" sz="3600" dirty="0"/>
              <a:t> avløp til Norefjell RA er større en tilgjengelig kapasitet. Enten</a:t>
            </a:r>
          </a:p>
          <a:p>
            <a:pPr marL="944563" lvl="1" indent="-514350">
              <a:buFont typeface="+mj-lt"/>
              <a:buAutoNum type="arabicPeriod"/>
            </a:pPr>
            <a:r>
              <a:rPr lang="nb-NO" sz="3600" dirty="0"/>
              <a:t>Redusere ambisjonsnivå</a:t>
            </a:r>
          </a:p>
          <a:p>
            <a:pPr marL="944563" lvl="1" indent="-514350">
              <a:buFont typeface="+mj-lt"/>
              <a:buAutoNum type="arabicPeriod"/>
            </a:pPr>
            <a:r>
              <a:rPr lang="nb-NO" sz="3600" dirty="0"/>
              <a:t>Prioritere hardere hvilke områder som skal reguleres for utbygging, samt oppheve reguleringsplaner etter en politisk prosess</a:t>
            </a:r>
          </a:p>
          <a:p>
            <a:pPr marL="944563" lvl="1" indent="-514350">
              <a:buFont typeface="+mj-lt"/>
              <a:buAutoNum type="arabicPeriod"/>
            </a:pPr>
            <a:r>
              <a:rPr lang="nb-NO" sz="3600" dirty="0"/>
              <a:t>Innføre rekkefølgekrav i nye reguleringsplaner og undersøke økonomiske handlingsrom for så å bygge ut mer rensekapasitet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8CAFF88-A372-4B0C-DD78-0D151A6F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2D914CE-126C-3D68-4AEC-A90F31B8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538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CE90D4-EA7D-A2D2-EB79-D245136DC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BBF412-CDFF-CA2C-C1D3-54ADF3351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Fugleperspektiv</a:t>
            </a:r>
            <a:r>
              <a:rPr lang="nb-NO" sz="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Anlegg og ansatte</a:t>
            </a:r>
            <a:endParaRPr lang="nb-NO" sz="4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Skille: 1 ) Kommunal</a:t>
            </a:r>
            <a:r>
              <a:rPr lang="nb-NO" sz="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anlegg, </a:t>
            </a:r>
            <a:r>
              <a:rPr lang="nb-NO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NVA AS sine anlegg, 3) Norefjell RA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henger økonomien sammen mellom kommunen, NVA og Norefjell RA?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4400" b="1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</a:t>
            </a:r>
            <a:r>
              <a:rPr lang="nb-NO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kommunedelplan VA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Tettbebyggelse avløp; begrensninger og muligheter i arealplanleggingen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0D0066-7027-677F-6D1B-6AD23C46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66ED008-538A-5FC8-4F80-E055343E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722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86814A-801D-011D-97B5-63747D68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95" y="4668460"/>
            <a:ext cx="6368389" cy="4597353"/>
          </a:xfrm>
        </p:spPr>
        <p:txBody>
          <a:bodyPr/>
          <a:lstStyle/>
          <a:p>
            <a:pPr marL="430213" lvl="1" indent="0"/>
            <a:r>
              <a:rPr lang="nb-NO" sz="4000" dirty="0"/>
              <a:t>Forventning fra publikum: </a:t>
            </a:r>
            <a:br>
              <a:rPr lang="nb-NO" sz="4000" dirty="0"/>
            </a:br>
            <a:r>
              <a:rPr lang="nb-NO" sz="4000" i="1" dirty="0"/>
              <a:t>Alle skal alltid ha nok vann i krana.</a:t>
            </a:r>
            <a:br>
              <a:rPr lang="nb-NO" sz="4000" i="1" dirty="0"/>
            </a:br>
            <a:r>
              <a:rPr lang="nb-NO" sz="4000" i="1" dirty="0"/>
              <a:t>Og møkka skal bli borte</a:t>
            </a:r>
            <a:r>
              <a:rPr lang="nb-NO" sz="4000" dirty="0"/>
              <a:t>!</a:t>
            </a:r>
            <a:br>
              <a:rPr lang="nb-NO" sz="4000" dirty="0"/>
            </a:br>
            <a:br>
              <a:rPr lang="nb-NO" sz="4000" dirty="0"/>
            </a:br>
            <a:r>
              <a:rPr lang="nb-NO" sz="4000" dirty="0"/>
              <a:t>Døgnet rundt – året rundt!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D9E93B-23CE-1D5A-94E8-4969898A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FB6CAB-7492-0D4E-475D-DD70481A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3</a:t>
            </a:fld>
            <a:endParaRPr lang="nb-NO"/>
          </a:p>
        </p:txBody>
      </p:sp>
      <p:pic>
        <p:nvPicPr>
          <p:cNvPr id="1026" name="Picture 2" descr="Norefjell renseanlegg - Issuu">
            <a:extLst>
              <a:ext uri="{FF2B5EF4-FFF2-40B4-BE49-F238E27FC236}">
                <a16:creationId xmlns:a16="http://schemas.microsoft.com/office/drawing/2014/main" id="{56E47063-444B-C860-13DE-C29FE97384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859" y="4073680"/>
            <a:ext cx="12093559" cy="624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2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462202-AD53-C621-3417-A551C4E5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Medarbeidere – det viktigste vi har!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B3892E-8A4D-0454-4100-2F6BC32FE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Virksomheten Eiendom og Infrastruktur består av:</a:t>
            </a:r>
          </a:p>
          <a:p>
            <a:r>
              <a:rPr lang="nb-NO" dirty="0"/>
              <a:t>7 driftsoperatører; hvorav 4 er dedikert på vann og avløp</a:t>
            </a:r>
          </a:p>
          <a:p>
            <a:r>
              <a:rPr lang="nb-NO" dirty="0"/>
              <a:t>Avdelingsleder </a:t>
            </a:r>
            <a:r>
              <a:rPr lang="nb-NO" dirty="0" err="1"/>
              <a:t>utedrift</a:t>
            </a:r>
            <a:endParaRPr lang="nb-NO" dirty="0"/>
          </a:p>
          <a:p>
            <a:r>
              <a:rPr lang="nb-NO" dirty="0"/>
              <a:t>Fagansvarlig Vann og Avløp</a:t>
            </a:r>
          </a:p>
          <a:p>
            <a:r>
              <a:rPr lang="nb-NO" dirty="0"/>
              <a:t>Daglig leder NVA (ansatt i kommunen, leid ut til AS-et)</a:t>
            </a:r>
          </a:p>
          <a:p>
            <a:r>
              <a:rPr lang="nb-NO" dirty="0"/>
              <a:t>Ny ansatt Prosjektleder/Driftsingeniør fra 1.april</a:t>
            </a:r>
          </a:p>
          <a:p>
            <a:r>
              <a:rPr lang="nb-NO" dirty="0"/>
              <a:t>Virksomhetsleder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4 medarbeidere går teknisk vakt 1 uke hver, året rundt - &gt; Sikre liv og helse, ytre miljø og samfunnskritiske anlegg utenfor arbeidstid.</a:t>
            </a:r>
          </a:p>
          <a:p>
            <a:pPr marL="0" indent="0">
              <a:buNone/>
            </a:pPr>
            <a:r>
              <a:rPr lang="nb-NO" dirty="0"/>
              <a:t>I høytider dobles vakten opp </a:t>
            </a:r>
            <a:r>
              <a:rPr lang="nb-NO" dirty="0" err="1"/>
              <a:t>pga</a:t>
            </a:r>
            <a:r>
              <a:rPr lang="nb-NO" dirty="0"/>
              <a:t> turisme</a:t>
            </a:r>
          </a:p>
          <a:p>
            <a:pPr marL="0" indent="0">
              <a:buNone/>
            </a:pPr>
            <a:r>
              <a:rPr lang="nb-NO" u="sng" dirty="0"/>
              <a:t>Flotte medarbeidere som strekker seg for å holde hjula i gang; flere begynner å nærme seg pensjonsalder.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FF256B-7CF9-8AFE-AFB1-3F936348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921DC33-9CFA-7EF5-9B7C-B1DDCFDF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4</a:t>
            </a:fld>
            <a:endParaRPr lang="nb-NO"/>
          </a:p>
        </p:txBody>
      </p:sp>
      <p:pic>
        <p:nvPicPr>
          <p:cNvPr id="1028" name="Picture 4" descr="Norefjell Ski og Spa">
            <a:extLst>
              <a:ext uri="{FF2B5EF4-FFF2-40B4-BE49-F238E27FC236}">
                <a16:creationId xmlns:a16="http://schemas.microsoft.com/office/drawing/2014/main" id="{5634923B-0559-1202-1597-38ED96B6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834" y="3805326"/>
            <a:ext cx="8144490" cy="506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5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DE8684-E58A-BB14-20CC-567C2531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Fugleperspektiv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CD8F12-A475-C337-78CA-931A3CF68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Forklaring farger:</a:t>
            </a:r>
          </a:p>
          <a:p>
            <a:pPr lvl="1"/>
            <a:r>
              <a:rPr lang="nb-NO" dirty="0">
                <a:solidFill>
                  <a:schemeClr val="accent5">
                    <a:lumMod val="75000"/>
                  </a:schemeClr>
                </a:solidFill>
              </a:rPr>
              <a:t>Kommunale anlegg</a:t>
            </a:r>
          </a:p>
          <a:p>
            <a:pPr lvl="1"/>
            <a:r>
              <a:rPr lang="nb-NO" dirty="0">
                <a:solidFill>
                  <a:srgbClr val="FFC000"/>
                </a:solidFill>
              </a:rPr>
              <a:t>NVA AS sine anlegg</a:t>
            </a:r>
          </a:p>
          <a:p>
            <a:pPr lvl="1"/>
            <a:r>
              <a:rPr lang="nb-NO" dirty="0">
                <a:solidFill>
                  <a:srgbClr val="FF33CC"/>
                </a:solidFill>
              </a:rPr>
              <a:t>Norefjell RA</a:t>
            </a:r>
          </a:p>
          <a:p>
            <a:pPr marL="430213" lvl="1" indent="0">
              <a:buNone/>
            </a:pPr>
            <a:endParaRPr lang="nb-NO" dirty="0">
              <a:solidFill>
                <a:srgbClr val="FF33CC"/>
              </a:solidFill>
            </a:endParaRPr>
          </a:p>
          <a:p>
            <a:pPr lvl="1"/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649ED10-8AD0-5CD1-BC58-7690CAB3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0240D83-0BF7-6367-E32C-055F9C83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5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3981858-E38B-0657-4648-F0377E6B7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676" y="880259"/>
            <a:ext cx="10874933" cy="12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67F91B-8DCE-3BFC-4B52-25C6C625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Kommunalt område og NVA AS </a:t>
            </a:r>
            <a:r>
              <a:rPr lang="nb-N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sitt område</a:t>
            </a:r>
            <a:br>
              <a:rPr lang="nb-NO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D3C514-9066-C8C5-77A1-4F35F9D4E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Krødsherad eier og drifter VA-nett fra E-verket til Krøderen</a:t>
            </a:r>
          </a:p>
          <a:p>
            <a:r>
              <a:rPr lang="nb-NO" dirty="0"/>
              <a:t>NVA AS eier ledningsnettet på Norefjell og fra E-verket til </a:t>
            </a:r>
            <a:r>
              <a:rPr lang="nb-NO" dirty="0" err="1"/>
              <a:t>Snersrud</a:t>
            </a:r>
            <a:r>
              <a:rPr lang="nb-NO" dirty="0"/>
              <a:t> </a:t>
            </a:r>
          </a:p>
          <a:p>
            <a:r>
              <a:rPr lang="nb-NO" dirty="0"/>
              <a:t>Krødsherad kommune drifter NVA sin anlegg etter en egen driftsavtale med NVA</a:t>
            </a:r>
          </a:p>
          <a:p>
            <a:pPr lvl="1"/>
            <a:r>
              <a:rPr lang="nb-NO" dirty="0"/>
              <a:t>NVA kjøper drikkevann og </a:t>
            </a:r>
            <a:r>
              <a:rPr lang="nb-NO" dirty="0" err="1"/>
              <a:t>rensetjenester</a:t>
            </a:r>
            <a:r>
              <a:rPr lang="nb-NO" dirty="0"/>
              <a:t> for en pris per m3</a:t>
            </a:r>
          </a:p>
          <a:p>
            <a:pPr lvl="1"/>
            <a:r>
              <a:rPr lang="nb-NO" dirty="0"/>
              <a:t>NVA betaler separat en årlig sum for administrasjon</a:t>
            </a:r>
          </a:p>
          <a:p>
            <a:r>
              <a:rPr lang="nb-NO" dirty="0"/>
              <a:t>Det er to separate gebyrsoner i kommune</a:t>
            </a:r>
          </a:p>
          <a:p>
            <a:pPr lvl="1"/>
            <a:r>
              <a:rPr lang="nb-NO" dirty="0"/>
              <a:t>1) Kommunale abonnenter</a:t>
            </a:r>
          </a:p>
          <a:p>
            <a:pPr lvl="1"/>
            <a:r>
              <a:rPr lang="nb-NO" dirty="0"/>
              <a:t>2) NVA sine abonnenter</a:t>
            </a:r>
          </a:p>
          <a:p>
            <a:r>
              <a:rPr lang="nb-NO" dirty="0"/>
              <a:t>Gebyrer for hver sone vedtas av kommunestyret i budsjettmøtet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96CC992-F12C-4AAE-F331-82CD5324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A4DECF5-5C4B-7BAC-4946-BEE45BBD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14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625490-12A1-8043-67B2-96711CE4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Selvkost og nøkkeltall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F2AF5C-5A75-4550-86B0-16B36A8F8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5" y="4125799"/>
            <a:ext cx="9262525" cy="5464401"/>
          </a:xfrm>
        </p:spPr>
        <p:txBody>
          <a:bodyPr>
            <a:normAutofit/>
          </a:bodyPr>
          <a:lstStyle/>
          <a:p>
            <a:r>
              <a:rPr lang="nb-NO" dirty="0"/>
              <a:t>Vann og avløp er selvkostøkonomi</a:t>
            </a:r>
          </a:p>
          <a:p>
            <a:pPr lvl="1"/>
            <a:r>
              <a:rPr lang="nb-NO" dirty="0"/>
              <a:t>Gebyrene skal dekke samlede drifts- og investeringskostnader</a:t>
            </a:r>
          </a:p>
          <a:p>
            <a:pPr lvl="1"/>
            <a:r>
              <a:rPr lang="nb-NO" dirty="0"/>
              <a:t>Gebyrene kan ikke brukes til andre kommunale oppgaver</a:t>
            </a:r>
          </a:p>
          <a:p>
            <a:pPr lvl="1"/>
            <a:r>
              <a:rPr lang="nb-NO" dirty="0"/>
              <a:t>Gebyrene kan subsidieres av øvrige frie midler dersom kommunestyret ønsker dette</a:t>
            </a:r>
          </a:p>
          <a:p>
            <a:pPr lvl="1"/>
            <a:r>
              <a:rPr lang="nb-NO" dirty="0"/>
              <a:t>Over- eller underskudd føres på egne selvkostfond, og dette skal jevnes ut over 5 år</a:t>
            </a:r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AADF2A6-9074-CE1E-D6C6-641F31A1A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FAAD672-BFF2-AB0A-2DD2-B12FE4E8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7</a:t>
            </a:fld>
            <a:endParaRPr lang="nb-NO"/>
          </a:p>
        </p:txBody>
      </p:sp>
      <p:pic>
        <p:nvPicPr>
          <p:cNvPr id="6" name="Picture 2" descr="Selvkostberegninger og praktisering av selvkost | Norsk Vanns ...">
            <a:extLst>
              <a:ext uri="{FF2B5EF4-FFF2-40B4-BE49-F238E27FC236}">
                <a16:creationId xmlns:a16="http://schemas.microsoft.com/office/drawing/2014/main" id="{EC7A0AF4-858F-3D35-9ED1-511A957C9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154" y="2979850"/>
            <a:ext cx="11753850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3EFBE1-3538-B963-E2F1-A3AFDF2A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5" y="2255753"/>
            <a:ext cx="20847562" cy="923330"/>
          </a:xfrm>
        </p:spPr>
        <p:txBody>
          <a:bodyPr/>
          <a:lstStyle/>
          <a:p>
            <a:r>
              <a:rPr lang="nb-NO" dirty="0"/>
              <a:t>Norefjell RA – økonomisk sammenheng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DF245D1-1B84-94CA-E500-AF1F93C2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E8B5BE-21D2-DC01-8C8A-E1CAE56E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8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CE2D62E-DFAC-77C1-57A4-FD6483ACC966}"/>
              </a:ext>
            </a:extLst>
          </p:cNvPr>
          <p:cNvSpPr txBox="1">
            <a:spLocks/>
          </p:cNvSpPr>
          <p:nvPr/>
        </p:nvSpPr>
        <p:spPr>
          <a:xfrm>
            <a:off x="1767426" y="4170218"/>
            <a:ext cx="9533620" cy="74079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30213" indent="-430213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6" indent="-430213" algn="l" defTabSz="18287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0639" indent="-430213" algn="l" defTabSz="18287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0852" indent="-430213" algn="l" defTabSz="18287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1065" indent="-430213" algn="l" defTabSz="18287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D3437B8-A419-1E56-18EF-031485823FBA}"/>
              </a:ext>
            </a:extLst>
          </p:cNvPr>
          <p:cNvSpPr txBox="1">
            <a:spLocks/>
          </p:cNvSpPr>
          <p:nvPr/>
        </p:nvSpPr>
        <p:spPr>
          <a:xfrm>
            <a:off x="1767425" y="4170217"/>
            <a:ext cx="9533619" cy="78576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30213" indent="-430213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6" indent="-430213" algn="l" defTabSz="18287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0639" indent="-430213" algn="l" defTabSz="18287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0852" indent="-430213" algn="l" defTabSz="18287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1065" indent="-430213" algn="l" defTabSz="18287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Norefjell RA har to eiere og kunder</a:t>
            </a:r>
          </a:p>
          <a:p>
            <a:pPr lvl="1"/>
            <a:r>
              <a:rPr lang="nb-NO" dirty="0"/>
              <a:t>Krødsherad kommune 68 %</a:t>
            </a:r>
          </a:p>
          <a:p>
            <a:pPr lvl="1"/>
            <a:r>
              <a:rPr lang="nb-NO" dirty="0"/>
              <a:t>Sigdal kommune 32 % </a:t>
            </a:r>
          </a:p>
          <a:p>
            <a:r>
              <a:rPr lang="nb-NO" dirty="0"/>
              <a:t>Hver for seg kan de to kommunene fakturere videre til sine selskaper / abonnenter</a:t>
            </a:r>
          </a:p>
          <a:p>
            <a:r>
              <a:rPr lang="nb-NO" dirty="0"/>
              <a:t>Eks: NVA kjøper </a:t>
            </a:r>
            <a:r>
              <a:rPr lang="nb-NO" dirty="0" err="1"/>
              <a:t>rensetjenester</a:t>
            </a:r>
            <a:r>
              <a:rPr lang="nb-NO" dirty="0"/>
              <a:t> av Krødsherad, som kommunen igjen kjøper av Norefjell RA</a:t>
            </a:r>
          </a:p>
          <a:p>
            <a:r>
              <a:rPr lang="nb-NO" dirty="0"/>
              <a:t>Sigdal kommune har betalt sin andel av investeringen ( </a:t>
            </a:r>
            <a:r>
              <a:rPr lang="nb-NO" dirty="0" err="1"/>
              <a:t>ca</a:t>
            </a:r>
            <a:r>
              <a:rPr lang="nb-NO" dirty="0"/>
              <a:t> 42 millioner kr )</a:t>
            </a:r>
          </a:p>
          <a:p>
            <a:r>
              <a:rPr lang="nb-NO" dirty="0"/>
              <a:t>NVA betaler årlig et refusjonsbeløp til Krødsherad for sin andel av investeringen (</a:t>
            </a:r>
            <a:r>
              <a:rPr lang="nb-NO" dirty="0" err="1"/>
              <a:t>ca</a:t>
            </a:r>
            <a:r>
              <a:rPr lang="nb-NO" dirty="0"/>
              <a:t> 5 millioner kr )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7BDD3D5-EA21-BE99-932C-7E1366A3B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044" y="3645629"/>
            <a:ext cx="12234263" cy="67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7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D0D2A9-1BC7-FE52-7E98-1AD5A1834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Norefjell RA – drift og gebyrer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CD43D9-12F1-C843-32DD-2245057F8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12079203" cy="7564580"/>
          </a:xfrm>
        </p:spPr>
        <p:txBody>
          <a:bodyPr/>
          <a:lstStyle/>
          <a:p>
            <a:r>
              <a:rPr lang="nb-NO" dirty="0"/>
              <a:t>Driftsutgifter er relativt stabile uavhengig av mengde avløpsvann</a:t>
            </a:r>
          </a:p>
          <a:p>
            <a:r>
              <a:rPr lang="nb-NO" dirty="0"/>
              <a:t>Gebyrer beregnes ved å dele kostnader på antall m3 levert</a:t>
            </a:r>
          </a:p>
          <a:p>
            <a:r>
              <a:rPr lang="nb-NO" dirty="0"/>
              <a:t>Fordelt levert mengde i 2023</a:t>
            </a:r>
          </a:p>
          <a:p>
            <a:pPr lvl="1"/>
            <a:r>
              <a:rPr lang="nb-NO" dirty="0"/>
              <a:t>NVA 96 %</a:t>
            </a:r>
          </a:p>
          <a:p>
            <a:pPr lvl="1"/>
            <a:r>
              <a:rPr lang="nb-NO" dirty="0"/>
              <a:t>KK 5 %</a:t>
            </a:r>
          </a:p>
          <a:p>
            <a:pPr lvl="1"/>
            <a:r>
              <a:rPr lang="nb-NO" dirty="0"/>
              <a:t>SK (DVA) 4 %</a:t>
            </a:r>
          </a:p>
          <a:p>
            <a:r>
              <a:rPr lang="nb-NO" dirty="0"/>
              <a:t>Det er derfor positivt for avløpsgebyrer til innbyggere i Krødsherad om Sigdal kommune leverer mer avløpsvann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839BE9E-C31B-A1CF-DD2F-70A40AFF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9F28838-7916-EE93-3D00-435D735D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70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C6B282"/>
      </a:dk2>
      <a:lt2>
        <a:srgbClr val="9CC5D5"/>
      </a:lt2>
      <a:accent1>
        <a:srgbClr val="003EA2"/>
      </a:accent1>
      <a:accent2>
        <a:srgbClr val="423B48"/>
      </a:accent2>
      <a:accent3>
        <a:srgbClr val="6BA34B"/>
      </a:accent3>
      <a:accent4>
        <a:srgbClr val="142C46"/>
      </a:accent4>
      <a:accent5>
        <a:srgbClr val="BF648F"/>
      </a:accent5>
      <a:accent6>
        <a:srgbClr val="0B4646"/>
      </a:accent6>
      <a:hlink>
        <a:srgbClr val="467886"/>
      </a:hlink>
      <a:folHlink>
        <a:srgbClr val="96607D"/>
      </a:folHlink>
    </a:clrScheme>
    <a:fontScheme name="Egendefinert 9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rødsherad_kommune_ppt-mal_blå" id="{E3DD8B0D-D6B8-7B40-9341-3FC2700138DB}" vid="{4747246D-BC35-4B46-9FD0-C5796C7AA2A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034332F7E5B1468849EA3CD12A3B7D" ma:contentTypeVersion="17" ma:contentTypeDescription="Opprett et nytt dokument." ma:contentTypeScope="" ma:versionID="6bf95ce354b74114b935f825edc2e690">
  <xsd:schema xmlns:xsd="http://www.w3.org/2001/XMLSchema" xmlns:xs="http://www.w3.org/2001/XMLSchema" xmlns:p="http://schemas.microsoft.com/office/2006/metadata/properties" xmlns:ns2="d506e9fb-f6d4-4624-99a2-61ab2946b362" xmlns:ns3="040c335d-7dfa-4893-ac08-725cbb2eb4c1" targetNamespace="http://schemas.microsoft.com/office/2006/metadata/properties" ma:root="true" ma:fieldsID="8efd766796883c929cf053fb1ed0f642" ns2:_="" ns3:_="">
    <xsd:import namespace="d506e9fb-f6d4-4624-99a2-61ab2946b362"/>
    <xsd:import namespace="040c335d-7dfa-4893-ac08-725cbb2eb4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6e9fb-f6d4-4624-99a2-61ab2946b3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3fef5715-2ac3-4ab2-9efd-6c4aafee39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c335d-7dfa-4893-ac08-725cbb2eb4c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c0de79-5f6a-44d7-b5c5-0f7ef0738c9b}" ma:internalName="TaxCatchAll" ma:showField="CatchAllData" ma:web="040c335d-7dfa-4893-ac08-725cbb2eb4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C401BE-CE7F-40E6-B401-9823EDED1D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06e9fb-f6d4-4624-99a2-61ab2946b362"/>
    <ds:schemaRef ds:uri="040c335d-7dfa-4893-ac08-725cbb2eb4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9767B3-3EF2-40B8-A8B4-555F7999ED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Kommunestyre 7mars 2024 vann og avløp</Template>
  <TotalTime>705</TotalTime>
  <Words>989</Words>
  <Application>Microsoft Office PowerPoint</Application>
  <PresentationFormat>Egendefinert</PresentationFormat>
  <Paragraphs>135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Vann og Avløp i Krødsherad kommune</vt:lpstr>
      <vt:lpstr>Innhold</vt:lpstr>
      <vt:lpstr>Forventning fra publikum:  Alle skal alltid ha nok vann i krana. Og møkka skal bli borte!  Døgnet rundt – året rundt!</vt:lpstr>
      <vt:lpstr>Medarbeidere – det viktigste vi har!</vt:lpstr>
      <vt:lpstr>Fugleperspektiv</vt:lpstr>
      <vt:lpstr>Kommunalt område og NVA AS sitt område </vt:lpstr>
      <vt:lpstr>Selvkost og nøkkeltall</vt:lpstr>
      <vt:lpstr>Norefjell RA – økonomisk sammenheng</vt:lpstr>
      <vt:lpstr>Norefjell RA – drift og gebyrer</vt:lpstr>
      <vt:lpstr>NVA - Nøkkeltall</vt:lpstr>
      <vt:lpstr>Krødsherad kommune - Nøkkeltall</vt:lpstr>
      <vt:lpstr>Kommunedelplan VA – behov og økonomiske konsekvenser</vt:lpstr>
      <vt:lpstr>Noen sårbarheter og prosjekter</vt:lpstr>
      <vt:lpstr>Politisk - Begrensninger og muligheter </vt:lpstr>
      <vt:lpstr>Tettbebyggelse - Forurensningsforskriften</vt:lpstr>
      <vt:lpstr>Rensekapasitet - Begrensninger og muligheter</vt:lpstr>
      <vt:lpstr>Oppsummering</vt:lpstr>
    </vt:vector>
  </TitlesOfParts>
  <Company>Kongsbergregionen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Vann og Avløp i Krødsherad kommune</dc:title>
  <dc:creator>Roy-Andre Midtgård</dc:creator>
  <cp:lastModifiedBy>Roy-Andre Midtgård</cp:lastModifiedBy>
  <cp:revision>148</cp:revision>
  <dcterms:created xsi:type="dcterms:W3CDTF">2024-01-26T08:22:48Z</dcterms:created>
  <dcterms:modified xsi:type="dcterms:W3CDTF">2024-03-07T11:09:13Z</dcterms:modified>
</cp:coreProperties>
</file>