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5" r:id="rId8"/>
    <p:sldId id="261" r:id="rId9"/>
    <p:sldId id="260" r:id="rId10"/>
    <p:sldId id="262" r:id="rId11"/>
    <p:sldId id="266" r:id="rId12"/>
    <p:sldId id="263" r:id="rId13"/>
    <p:sldId id="264" r:id="rId14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CE6"/>
    <a:srgbClr val="000000"/>
    <a:srgbClr val="142C46"/>
    <a:srgbClr val="C6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37" d="100"/>
          <a:sy n="37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rik Skotterud Rasmussen" userId="9c094441-67ec-4161-a9b6-630b18c6ff26" providerId="ADAL" clId="{3AD8ACCF-DA78-41BD-8641-589243699E77}"/>
    <pc:docChg chg="custSel modSld">
      <pc:chgData name="Ole Erik Skotterud Rasmussen" userId="9c094441-67ec-4161-a9b6-630b18c6ff26" providerId="ADAL" clId="{3AD8ACCF-DA78-41BD-8641-589243699E77}" dt="2024-03-07T11:33:03.612" v="428" actId="27636"/>
      <pc:docMkLst>
        <pc:docMk/>
      </pc:docMkLst>
      <pc:sldChg chg="modSp mod">
        <pc:chgData name="Ole Erik Skotterud Rasmussen" userId="9c094441-67ec-4161-a9b6-630b18c6ff26" providerId="ADAL" clId="{3AD8ACCF-DA78-41BD-8641-589243699E77}" dt="2024-03-07T11:33:03.612" v="428" actId="27636"/>
        <pc:sldMkLst>
          <pc:docMk/>
          <pc:sldMk cId="1998729745" sldId="257"/>
        </pc:sldMkLst>
        <pc:spChg chg="mod">
          <ac:chgData name="Ole Erik Skotterud Rasmussen" userId="9c094441-67ec-4161-a9b6-630b18c6ff26" providerId="ADAL" clId="{3AD8ACCF-DA78-41BD-8641-589243699E77}" dt="2024-03-07T11:33:03.612" v="428" actId="27636"/>
          <ac:spMkLst>
            <pc:docMk/>
            <pc:sldMk cId="1998729745" sldId="257"/>
            <ac:spMk id="3" creationId="{7AFD752D-6A97-95A2-CBC9-343FEEC25305}"/>
          </ac:spMkLst>
        </pc:spChg>
      </pc:sldChg>
      <pc:sldChg chg="modSp mod">
        <pc:chgData name="Ole Erik Skotterud Rasmussen" userId="9c094441-67ec-4161-a9b6-630b18c6ff26" providerId="ADAL" clId="{3AD8ACCF-DA78-41BD-8641-589243699E77}" dt="2024-03-07T07:46:58.033" v="345" actId="27636"/>
        <pc:sldMkLst>
          <pc:docMk/>
          <pc:sldMk cId="624319620" sldId="258"/>
        </pc:sldMkLst>
        <pc:spChg chg="mod">
          <ac:chgData name="Ole Erik Skotterud Rasmussen" userId="9c094441-67ec-4161-a9b6-630b18c6ff26" providerId="ADAL" clId="{3AD8ACCF-DA78-41BD-8641-589243699E77}" dt="2024-03-07T07:46:58.033" v="345" actId="27636"/>
          <ac:spMkLst>
            <pc:docMk/>
            <pc:sldMk cId="624319620" sldId="258"/>
            <ac:spMk id="3" creationId="{C76CE340-3772-3596-18C3-060204D2ECF8}"/>
          </ac:spMkLst>
        </pc:spChg>
      </pc:sldChg>
      <pc:sldChg chg="modSp mod">
        <pc:chgData name="Ole Erik Skotterud Rasmussen" userId="9c094441-67ec-4161-a9b6-630b18c6ff26" providerId="ADAL" clId="{3AD8ACCF-DA78-41BD-8641-589243699E77}" dt="2024-03-07T08:13:46.691" v="426" actId="6549"/>
        <pc:sldMkLst>
          <pc:docMk/>
          <pc:sldMk cId="4255419997" sldId="262"/>
        </pc:sldMkLst>
        <pc:spChg chg="mod">
          <ac:chgData name="Ole Erik Skotterud Rasmussen" userId="9c094441-67ec-4161-a9b6-630b18c6ff26" providerId="ADAL" clId="{3AD8ACCF-DA78-41BD-8641-589243699E77}" dt="2024-03-07T08:13:46.691" v="426" actId="6549"/>
          <ac:spMkLst>
            <pc:docMk/>
            <pc:sldMk cId="4255419997" sldId="262"/>
            <ac:spMk id="14" creationId="{716285BA-3E7A-D098-5D6C-D6301FEA69B4}"/>
          </ac:spMkLst>
        </pc:spChg>
      </pc:sldChg>
      <pc:sldChg chg="addSp modSp mod">
        <pc:chgData name="Ole Erik Skotterud Rasmussen" userId="9c094441-67ec-4161-a9b6-630b18c6ff26" providerId="ADAL" clId="{3AD8ACCF-DA78-41BD-8641-589243699E77}" dt="2024-03-06T13:49:50.288" v="5" actId="14100"/>
        <pc:sldMkLst>
          <pc:docMk/>
          <pc:sldMk cId="4269958824" sldId="263"/>
        </pc:sldMkLst>
        <pc:picChg chg="add mod">
          <ac:chgData name="Ole Erik Skotterud Rasmussen" userId="9c094441-67ec-4161-a9b6-630b18c6ff26" providerId="ADAL" clId="{3AD8ACCF-DA78-41BD-8641-589243699E77}" dt="2024-03-06T13:49:50.288" v="5" actId="14100"/>
          <ac:picMkLst>
            <pc:docMk/>
            <pc:sldMk cId="4269958824" sldId="263"/>
            <ac:picMk id="3" creationId="{C1D5D13D-135D-960B-6F31-A967AEE113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54A5-B143-4F6D-A8D6-F09FC1E95D90}" type="datetimeFigureOut">
              <a:rPr lang="sv-SE" smtClean="0"/>
              <a:t>2024-03-06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C30F-B77B-49FE-B2B9-5C387AE1F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2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A9C60462-63A2-427C-83C5-665A00C076AD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 descr="Krødsherad kommune">
            <a:extLst>
              <a:ext uri="{FF2B5EF4-FFF2-40B4-BE49-F238E27FC236}">
                <a16:creationId xmlns:a16="http://schemas.microsoft.com/office/drawing/2014/main" id="{59E4274A-E742-6BB4-5C3A-D2974AE2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0" name="Grafikk 9" descr="Vertskap i verdensklasse">
            <a:extLst>
              <a:ext uri="{FF2B5EF4-FFF2-40B4-BE49-F238E27FC236}">
                <a16:creationId xmlns:a16="http://schemas.microsoft.com/office/drawing/2014/main" id="{A953F926-8A3D-265C-F8DB-3171F63FBC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70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DFD88B4-3A2C-43F6-B390-1A2869F7FE39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2853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F546D83-A0B2-421E-8DFB-D487BC31005A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dk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dk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2943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EA6AA0C-43D0-41DC-B8C8-5936CE5B4821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0DB9F6F-119E-FA25-C6B7-6B24BCFE0D9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A5EE0249-C805-4FE9-4845-D7987A42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5B139FA-91DC-0058-BDFF-7403C516F4CB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</a:t>
            </a:r>
          </a:p>
        </p:txBody>
      </p:sp>
    </p:spTree>
    <p:extLst>
      <p:ext uri="{BB962C8B-B14F-4D97-AF65-F5344CB8AC3E}">
        <p14:creationId xmlns:p14="http://schemas.microsoft.com/office/powerpoint/2010/main" val="101842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6C742E2-905F-4859-AD95-3BC42116D4D3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7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2D875A-95E0-44A7-98B9-CD812296A88F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75436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4F2E03-DE6B-4A5C-B502-D742BB28B9B2}" type="datetime1">
              <a:rPr lang="nb-NO" smtClean="0"/>
              <a:t>06.03.2024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D03CDE8-162C-102A-B9D4-21601B5E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A0A3084A-4EEB-2232-49C6-F3DD1C7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5EA44EE-AB38-0013-590A-117A92AD4AB2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k 11">
            <a:extLst>
              <a:ext uri="{FF2B5EF4-FFF2-40B4-BE49-F238E27FC236}">
                <a16:creationId xmlns:a16="http://schemas.microsoft.com/office/drawing/2014/main" id="{CDFDBB89-0207-3689-3EB6-B4608B1F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301849-BE66-1213-B502-27ABE62E98A9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92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FD9282A-EB1F-4CB1-8215-F41ECB5AB8FE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398411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2ED3B69-F8F3-465E-B11B-E71D05C5110E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3AC8FC49-69FA-4D78-5365-88820F663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7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A3B4B0B-BCB5-45A4-A5D8-C2BD3B446DE1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BA4FD37A-9FAC-96B0-B5DC-F210E828B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dk2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29" name="Gruppe 128">
            <a:extLst>
              <a:ext uri="{FF2B5EF4-FFF2-40B4-BE49-F238E27FC236}">
                <a16:creationId xmlns:a16="http://schemas.microsoft.com/office/drawing/2014/main" id="{3C221571-5084-90B0-6321-26810E27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7" y="7747953"/>
            <a:ext cx="8436706" cy="4218353"/>
            <a:chOff x="16843288" y="-8912048"/>
            <a:chExt cx="8418730" cy="4209390"/>
          </a:xfrm>
        </p:grpSpPr>
        <p:grpSp>
          <p:nvGrpSpPr>
            <p:cNvPr id="130" name="Grafikk 89">
              <a:extLst>
                <a:ext uri="{FF2B5EF4-FFF2-40B4-BE49-F238E27FC236}">
                  <a16:creationId xmlns:a16="http://schemas.microsoft.com/office/drawing/2014/main" id="{69086D72-DE6C-2FDF-BCF2-7BA387F32528}"/>
                </a:ext>
              </a:extLst>
            </p:cNvPr>
            <p:cNvGrpSpPr/>
            <p:nvPr/>
          </p:nvGrpSpPr>
          <p:grpSpPr>
            <a:xfrm>
              <a:off x="17895611" y="-8912048"/>
              <a:ext cx="6314035" cy="4209390"/>
              <a:chOff x="16597753" y="-6788280"/>
              <a:chExt cx="6314035" cy="4209390"/>
            </a:xfrm>
            <a:solidFill>
              <a:schemeClr val="bg1">
                <a:alpha val="16078"/>
              </a:schemeClr>
            </a:solidFill>
          </p:grpSpPr>
          <p:sp>
            <p:nvSpPr>
              <p:cNvPr id="158" name="Frihåndsform: figur 157">
                <a:extLst>
                  <a:ext uri="{FF2B5EF4-FFF2-40B4-BE49-F238E27FC236}">
                    <a16:creationId xmlns:a16="http://schemas.microsoft.com/office/drawing/2014/main" id="{C190C2F9-94A0-EBAA-47CD-16715E17716E}"/>
                  </a:ext>
                </a:extLst>
              </p:cNvPr>
              <p:cNvSpPr/>
              <p:nvPr/>
            </p:nvSpPr>
            <p:spPr>
              <a:xfrm>
                <a:off x="16597753" y="-4683585"/>
                <a:ext cx="1052322" cy="1052322"/>
              </a:xfrm>
              <a:custGeom>
                <a:avLst/>
                <a:gdLst>
                  <a:gd name="connsiteX0" fmla="*/ 1052303 w 1052322"/>
                  <a:gd name="connsiteY0" fmla="*/ 791045 h 1052322"/>
                  <a:gd name="connsiteX1" fmla="*/ 787263 w 1052322"/>
                  <a:gd name="connsiteY1" fmla="*/ 526005 h 1052322"/>
                  <a:gd name="connsiteX2" fmla="*/ 1052303 w 1052322"/>
                  <a:gd name="connsiteY2" fmla="*/ 260966 h 1052322"/>
                  <a:gd name="connsiteX3" fmla="*/ 791230 w 1052322"/>
                  <a:gd name="connsiteY3" fmla="*/ -156 h 1052322"/>
                  <a:gd name="connsiteX4" fmla="*/ 526141 w 1052322"/>
                  <a:gd name="connsiteY4" fmla="*/ 264883 h 1052322"/>
                  <a:gd name="connsiteX5" fmla="*/ 261102 w 1052322"/>
                  <a:gd name="connsiteY5" fmla="*/ -156 h 1052322"/>
                  <a:gd name="connsiteX6" fmla="*/ -20 w 1052322"/>
                  <a:gd name="connsiteY6" fmla="*/ 260966 h 1052322"/>
                  <a:gd name="connsiteX7" fmla="*/ 265019 w 1052322"/>
                  <a:gd name="connsiteY7" fmla="*/ 526005 h 1052322"/>
                  <a:gd name="connsiteX8" fmla="*/ -20 w 1052322"/>
                  <a:gd name="connsiteY8" fmla="*/ 791045 h 1052322"/>
                  <a:gd name="connsiteX9" fmla="*/ 261102 w 1052322"/>
                  <a:gd name="connsiteY9" fmla="*/ 1052167 h 1052322"/>
                  <a:gd name="connsiteX10" fmla="*/ 526141 w 1052322"/>
                  <a:gd name="connsiteY10" fmla="*/ 787127 h 1052322"/>
                  <a:gd name="connsiteX11" fmla="*/ 79123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303" y="791045"/>
                    </a:moveTo>
                    <a:lnTo>
                      <a:pt x="787263" y="526005"/>
                    </a:lnTo>
                    <a:lnTo>
                      <a:pt x="1052303" y="260966"/>
                    </a:lnTo>
                    <a:lnTo>
                      <a:pt x="791230" y="-156"/>
                    </a:lnTo>
                    <a:lnTo>
                      <a:pt x="526141" y="264883"/>
                    </a:lnTo>
                    <a:lnTo>
                      <a:pt x="261102" y="-156"/>
                    </a:lnTo>
                    <a:lnTo>
                      <a:pt x="-20" y="260966"/>
                    </a:lnTo>
                    <a:lnTo>
                      <a:pt x="265019" y="526005"/>
                    </a:lnTo>
                    <a:lnTo>
                      <a:pt x="-20" y="791045"/>
                    </a:lnTo>
                    <a:lnTo>
                      <a:pt x="261102" y="1052167"/>
                    </a:lnTo>
                    <a:lnTo>
                      <a:pt x="526141" y="787127"/>
                    </a:lnTo>
                    <a:lnTo>
                      <a:pt x="79123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9" name="Frihåndsform: figur 158">
                <a:extLst>
                  <a:ext uri="{FF2B5EF4-FFF2-40B4-BE49-F238E27FC236}">
                    <a16:creationId xmlns:a16="http://schemas.microsoft.com/office/drawing/2014/main" id="{65ACE72B-318B-78CC-44E8-B790B8358849}"/>
                  </a:ext>
                </a:extLst>
              </p:cNvPr>
              <p:cNvSpPr/>
              <p:nvPr/>
            </p:nvSpPr>
            <p:spPr>
              <a:xfrm>
                <a:off x="18702448" y="-3631262"/>
                <a:ext cx="1052322" cy="1052372"/>
              </a:xfrm>
              <a:custGeom>
                <a:avLst/>
                <a:gdLst>
                  <a:gd name="connsiteX0" fmla="*/ 1052195 w 1052322"/>
                  <a:gd name="connsiteY0" fmla="*/ 791041 h 1052372"/>
                  <a:gd name="connsiteX1" fmla="*/ 787156 w 1052322"/>
                  <a:gd name="connsiteY1" fmla="*/ 525952 h 1052372"/>
                  <a:gd name="connsiteX2" fmla="*/ 1052195 w 1052322"/>
                  <a:gd name="connsiteY2" fmla="*/ 260912 h 1052372"/>
                  <a:gd name="connsiteX3" fmla="*/ 791123 w 1052322"/>
                  <a:gd name="connsiteY3" fmla="*/ -210 h 1052372"/>
                  <a:gd name="connsiteX4" fmla="*/ 526034 w 1052322"/>
                  <a:gd name="connsiteY4" fmla="*/ 264879 h 1052372"/>
                  <a:gd name="connsiteX5" fmla="*/ 260994 w 1052322"/>
                  <a:gd name="connsiteY5" fmla="*/ -210 h 1052372"/>
                  <a:gd name="connsiteX6" fmla="*/ -128 w 1052322"/>
                  <a:gd name="connsiteY6" fmla="*/ 260912 h 1052372"/>
                  <a:gd name="connsiteX7" fmla="*/ 264912 w 1052322"/>
                  <a:gd name="connsiteY7" fmla="*/ 525952 h 1052372"/>
                  <a:gd name="connsiteX8" fmla="*/ -128 w 1052322"/>
                  <a:gd name="connsiteY8" fmla="*/ 791041 h 1052372"/>
                  <a:gd name="connsiteX9" fmla="*/ 260945 w 1052322"/>
                  <a:gd name="connsiteY9" fmla="*/ 1052163 h 1052372"/>
                  <a:gd name="connsiteX10" fmla="*/ 526034 w 1052322"/>
                  <a:gd name="connsiteY10" fmla="*/ 787074 h 1052372"/>
                  <a:gd name="connsiteX11" fmla="*/ 79112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195" y="791041"/>
                    </a:moveTo>
                    <a:lnTo>
                      <a:pt x="787156" y="525952"/>
                    </a:lnTo>
                    <a:lnTo>
                      <a:pt x="1052195" y="260912"/>
                    </a:lnTo>
                    <a:lnTo>
                      <a:pt x="791123" y="-210"/>
                    </a:lnTo>
                    <a:lnTo>
                      <a:pt x="526034" y="264879"/>
                    </a:lnTo>
                    <a:lnTo>
                      <a:pt x="260994" y="-210"/>
                    </a:lnTo>
                    <a:lnTo>
                      <a:pt x="-128" y="260912"/>
                    </a:lnTo>
                    <a:lnTo>
                      <a:pt x="264912" y="525952"/>
                    </a:lnTo>
                    <a:lnTo>
                      <a:pt x="-128" y="791041"/>
                    </a:lnTo>
                    <a:lnTo>
                      <a:pt x="260945" y="1052163"/>
                    </a:lnTo>
                    <a:lnTo>
                      <a:pt x="526034" y="787074"/>
                    </a:lnTo>
                    <a:lnTo>
                      <a:pt x="79112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0" name="Frihåndsform: figur 159">
                <a:extLst>
                  <a:ext uri="{FF2B5EF4-FFF2-40B4-BE49-F238E27FC236}">
                    <a16:creationId xmlns:a16="http://schemas.microsoft.com/office/drawing/2014/main" id="{CE8F461D-BE97-CB08-0C9B-26A6982DDC70}"/>
                  </a:ext>
                </a:extLst>
              </p:cNvPr>
              <p:cNvSpPr/>
              <p:nvPr/>
            </p:nvSpPr>
            <p:spPr>
              <a:xfrm>
                <a:off x="17650076" y="-6788280"/>
                <a:ext cx="1052372" cy="1052322"/>
              </a:xfrm>
              <a:custGeom>
                <a:avLst/>
                <a:gdLst>
                  <a:gd name="connsiteX0" fmla="*/ 1052298 w 1052372"/>
                  <a:gd name="connsiteY0" fmla="*/ 791202 h 1052322"/>
                  <a:gd name="connsiteX1" fmla="*/ 787209 w 1052372"/>
                  <a:gd name="connsiteY1" fmla="*/ 526113 h 1052322"/>
                  <a:gd name="connsiteX2" fmla="*/ 1052298 w 1052372"/>
                  <a:gd name="connsiteY2" fmla="*/ 261073 h 1052322"/>
                  <a:gd name="connsiteX3" fmla="*/ 791176 w 1052372"/>
                  <a:gd name="connsiteY3" fmla="*/ -49 h 1052322"/>
                  <a:gd name="connsiteX4" fmla="*/ 526137 w 1052372"/>
                  <a:gd name="connsiteY4" fmla="*/ 264991 h 1052322"/>
                  <a:gd name="connsiteX5" fmla="*/ 261048 w 1052372"/>
                  <a:gd name="connsiteY5" fmla="*/ -49 h 1052322"/>
                  <a:gd name="connsiteX6" fmla="*/ -74 w 1052372"/>
                  <a:gd name="connsiteY6" fmla="*/ 261073 h 1052322"/>
                  <a:gd name="connsiteX7" fmla="*/ 265015 w 1052372"/>
                  <a:gd name="connsiteY7" fmla="*/ 526113 h 1052322"/>
                  <a:gd name="connsiteX8" fmla="*/ -74 w 1052372"/>
                  <a:gd name="connsiteY8" fmla="*/ 791202 h 1052322"/>
                  <a:gd name="connsiteX9" fmla="*/ 261048 w 1052372"/>
                  <a:gd name="connsiteY9" fmla="*/ 1052274 h 1052322"/>
                  <a:gd name="connsiteX10" fmla="*/ 526137 w 1052372"/>
                  <a:gd name="connsiteY10" fmla="*/ 787235 h 1052322"/>
                  <a:gd name="connsiteX11" fmla="*/ 79117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98" y="791202"/>
                    </a:moveTo>
                    <a:lnTo>
                      <a:pt x="787209" y="526113"/>
                    </a:lnTo>
                    <a:lnTo>
                      <a:pt x="1052298" y="261073"/>
                    </a:lnTo>
                    <a:lnTo>
                      <a:pt x="791176" y="-49"/>
                    </a:lnTo>
                    <a:lnTo>
                      <a:pt x="526137" y="264991"/>
                    </a:lnTo>
                    <a:lnTo>
                      <a:pt x="261048" y="-49"/>
                    </a:lnTo>
                    <a:lnTo>
                      <a:pt x="-74" y="261073"/>
                    </a:lnTo>
                    <a:lnTo>
                      <a:pt x="265015" y="526113"/>
                    </a:lnTo>
                    <a:lnTo>
                      <a:pt x="-74" y="791202"/>
                    </a:lnTo>
                    <a:lnTo>
                      <a:pt x="261048" y="1052274"/>
                    </a:lnTo>
                    <a:lnTo>
                      <a:pt x="526137" y="787235"/>
                    </a:lnTo>
                    <a:lnTo>
                      <a:pt x="79117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1" name="Frihåndsform: figur 160">
                <a:extLst>
                  <a:ext uri="{FF2B5EF4-FFF2-40B4-BE49-F238E27FC236}">
                    <a16:creationId xmlns:a16="http://schemas.microsoft.com/office/drawing/2014/main" id="{2CD828A6-702D-B245-80A9-F22C3844479D}"/>
                  </a:ext>
                </a:extLst>
              </p:cNvPr>
              <p:cNvSpPr/>
              <p:nvPr/>
            </p:nvSpPr>
            <p:spPr>
              <a:xfrm>
                <a:off x="21859466" y="-4683585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045 h 1052322"/>
                  <a:gd name="connsiteX1" fmla="*/ 786995 w 1052322"/>
                  <a:gd name="connsiteY1" fmla="*/ 526005 h 1052322"/>
                  <a:gd name="connsiteX2" fmla="*/ 1052034 w 1052322"/>
                  <a:gd name="connsiteY2" fmla="*/ 260916 h 1052322"/>
                  <a:gd name="connsiteX3" fmla="*/ 790962 w 1052322"/>
                  <a:gd name="connsiteY3" fmla="*/ -156 h 1052322"/>
                  <a:gd name="connsiteX4" fmla="*/ 525873 w 1052322"/>
                  <a:gd name="connsiteY4" fmla="*/ 264883 h 1052322"/>
                  <a:gd name="connsiteX5" fmla="*/ 260833 w 1052322"/>
                  <a:gd name="connsiteY5" fmla="*/ -156 h 1052322"/>
                  <a:gd name="connsiteX6" fmla="*/ -289 w 1052322"/>
                  <a:gd name="connsiteY6" fmla="*/ 260916 h 1052322"/>
                  <a:gd name="connsiteX7" fmla="*/ 264800 w 1052322"/>
                  <a:gd name="connsiteY7" fmla="*/ 526005 h 1052322"/>
                  <a:gd name="connsiteX8" fmla="*/ -289 w 1052322"/>
                  <a:gd name="connsiteY8" fmla="*/ 791045 h 1052322"/>
                  <a:gd name="connsiteX9" fmla="*/ 260833 w 1052322"/>
                  <a:gd name="connsiteY9" fmla="*/ 1052167 h 1052322"/>
                  <a:gd name="connsiteX10" fmla="*/ 525873 w 1052322"/>
                  <a:gd name="connsiteY10" fmla="*/ 787127 h 1052322"/>
                  <a:gd name="connsiteX11" fmla="*/ 790962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045"/>
                    </a:moveTo>
                    <a:lnTo>
                      <a:pt x="786995" y="526005"/>
                    </a:lnTo>
                    <a:lnTo>
                      <a:pt x="1052034" y="260916"/>
                    </a:lnTo>
                    <a:lnTo>
                      <a:pt x="790962" y="-156"/>
                    </a:lnTo>
                    <a:lnTo>
                      <a:pt x="525873" y="264883"/>
                    </a:lnTo>
                    <a:lnTo>
                      <a:pt x="260833" y="-156"/>
                    </a:lnTo>
                    <a:lnTo>
                      <a:pt x="-289" y="260916"/>
                    </a:lnTo>
                    <a:lnTo>
                      <a:pt x="264800" y="526005"/>
                    </a:lnTo>
                    <a:lnTo>
                      <a:pt x="-289" y="791045"/>
                    </a:lnTo>
                    <a:lnTo>
                      <a:pt x="260833" y="1052167"/>
                    </a:lnTo>
                    <a:lnTo>
                      <a:pt x="525873" y="787127"/>
                    </a:lnTo>
                    <a:lnTo>
                      <a:pt x="790962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2" name="Frihåndsform: figur 161">
                <a:extLst>
                  <a:ext uri="{FF2B5EF4-FFF2-40B4-BE49-F238E27FC236}">
                    <a16:creationId xmlns:a16="http://schemas.microsoft.com/office/drawing/2014/main" id="{DF50E98D-4E94-5375-DC0D-ADA9143D0CE8}"/>
                  </a:ext>
                </a:extLst>
              </p:cNvPr>
              <p:cNvSpPr/>
              <p:nvPr/>
            </p:nvSpPr>
            <p:spPr>
              <a:xfrm>
                <a:off x="21859466" y="-6788280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202 h 1052322"/>
                  <a:gd name="connsiteX1" fmla="*/ 786995 w 1052322"/>
                  <a:gd name="connsiteY1" fmla="*/ 526113 h 1052322"/>
                  <a:gd name="connsiteX2" fmla="*/ 1052034 w 1052322"/>
                  <a:gd name="connsiteY2" fmla="*/ 261073 h 1052322"/>
                  <a:gd name="connsiteX3" fmla="*/ 790962 w 1052322"/>
                  <a:gd name="connsiteY3" fmla="*/ -49 h 1052322"/>
                  <a:gd name="connsiteX4" fmla="*/ 525873 w 1052322"/>
                  <a:gd name="connsiteY4" fmla="*/ 265040 h 1052322"/>
                  <a:gd name="connsiteX5" fmla="*/ 260833 w 1052322"/>
                  <a:gd name="connsiteY5" fmla="*/ -49 h 1052322"/>
                  <a:gd name="connsiteX6" fmla="*/ -289 w 1052322"/>
                  <a:gd name="connsiteY6" fmla="*/ 261073 h 1052322"/>
                  <a:gd name="connsiteX7" fmla="*/ 264800 w 1052322"/>
                  <a:gd name="connsiteY7" fmla="*/ 526113 h 1052322"/>
                  <a:gd name="connsiteX8" fmla="*/ -289 w 1052322"/>
                  <a:gd name="connsiteY8" fmla="*/ 791202 h 1052322"/>
                  <a:gd name="connsiteX9" fmla="*/ 260833 w 1052322"/>
                  <a:gd name="connsiteY9" fmla="*/ 1052274 h 1052322"/>
                  <a:gd name="connsiteX10" fmla="*/ 525873 w 1052322"/>
                  <a:gd name="connsiteY10" fmla="*/ 787235 h 1052322"/>
                  <a:gd name="connsiteX11" fmla="*/ 790962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202"/>
                    </a:moveTo>
                    <a:lnTo>
                      <a:pt x="786995" y="526113"/>
                    </a:lnTo>
                    <a:lnTo>
                      <a:pt x="1052034" y="261073"/>
                    </a:lnTo>
                    <a:lnTo>
                      <a:pt x="790962" y="-49"/>
                    </a:lnTo>
                    <a:lnTo>
                      <a:pt x="525873" y="265040"/>
                    </a:lnTo>
                    <a:lnTo>
                      <a:pt x="260833" y="-49"/>
                    </a:lnTo>
                    <a:lnTo>
                      <a:pt x="-289" y="261073"/>
                    </a:lnTo>
                    <a:lnTo>
                      <a:pt x="264800" y="526113"/>
                    </a:lnTo>
                    <a:lnTo>
                      <a:pt x="-289" y="791202"/>
                    </a:lnTo>
                    <a:lnTo>
                      <a:pt x="260833" y="1052274"/>
                    </a:lnTo>
                    <a:lnTo>
                      <a:pt x="525873" y="787235"/>
                    </a:lnTo>
                    <a:lnTo>
                      <a:pt x="790962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3" name="Frihåndsform: figur 162">
                <a:extLst>
                  <a:ext uri="{FF2B5EF4-FFF2-40B4-BE49-F238E27FC236}">
                    <a16:creationId xmlns:a16="http://schemas.microsoft.com/office/drawing/2014/main" id="{2E2564A4-854E-53C8-03E4-FBB238B4FDB9}"/>
                  </a:ext>
                </a:extLst>
              </p:cNvPr>
              <p:cNvSpPr/>
              <p:nvPr/>
            </p:nvSpPr>
            <p:spPr>
              <a:xfrm>
                <a:off x="19754771" y="-5735957"/>
                <a:ext cx="1052372" cy="1052372"/>
              </a:xfrm>
              <a:custGeom>
                <a:avLst/>
                <a:gdLst>
                  <a:gd name="connsiteX0" fmla="*/ 1052191 w 1052372"/>
                  <a:gd name="connsiteY0" fmla="*/ 791148 h 1052372"/>
                  <a:gd name="connsiteX1" fmla="*/ 787102 w 1052372"/>
                  <a:gd name="connsiteY1" fmla="*/ 526109 h 1052372"/>
                  <a:gd name="connsiteX2" fmla="*/ 1052191 w 1052372"/>
                  <a:gd name="connsiteY2" fmla="*/ 261020 h 1052372"/>
                  <a:gd name="connsiteX3" fmla="*/ 791069 w 1052372"/>
                  <a:gd name="connsiteY3" fmla="*/ -102 h 1052372"/>
                  <a:gd name="connsiteX4" fmla="*/ 526030 w 1052372"/>
                  <a:gd name="connsiteY4" fmla="*/ 264986 h 1052372"/>
                  <a:gd name="connsiteX5" fmla="*/ 260941 w 1052372"/>
                  <a:gd name="connsiteY5" fmla="*/ -102 h 1052372"/>
                  <a:gd name="connsiteX6" fmla="*/ -181 w 1052372"/>
                  <a:gd name="connsiteY6" fmla="*/ 261020 h 1052372"/>
                  <a:gd name="connsiteX7" fmla="*/ 264908 w 1052372"/>
                  <a:gd name="connsiteY7" fmla="*/ 526109 h 1052372"/>
                  <a:gd name="connsiteX8" fmla="*/ -181 w 1052372"/>
                  <a:gd name="connsiteY8" fmla="*/ 791148 h 1052372"/>
                  <a:gd name="connsiteX9" fmla="*/ 260941 w 1052372"/>
                  <a:gd name="connsiteY9" fmla="*/ 1052270 h 1052372"/>
                  <a:gd name="connsiteX10" fmla="*/ 525980 w 1052372"/>
                  <a:gd name="connsiteY10" fmla="*/ 787181 h 1052372"/>
                  <a:gd name="connsiteX11" fmla="*/ 791069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91" y="791148"/>
                    </a:moveTo>
                    <a:lnTo>
                      <a:pt x="787102" y="526109"/>
                    </a:lnTo>
                    <a:lnTo>
                      <a:pt x="1052191" y="261020"/>
                    </a:lnTo>
                    <a:lnTo>
                      <a:pt x="791069" y="-102"/>
                    </a:lnTo>
                    <a:lnTo>
                      <a:pt x="526030" y="264986"/>
                    </a:lnTo>
                    <a:lnTo>
                      <a:pt x="260941" y="-102"/>
                    </a:lnTo>
                    <a:lnTo>
                      <a:pt x="-181" y="261020"/>
                    </a:lnTo>
                    <a:lnTo>
                      <a:pt x="264908" y="526109"/>
                    </a:lnTo>
                    <a:lnTo>
                      <a:pt x="-181" y="791148"/>
                    </a:lnTo>
                    <a:lnTo>
                      <a:pt x="260941" y="1052270"/>
                    </a:lnTo>
                    <a:lnTo>
                      <a:pt x="525980" y="787181"/>
                    </a:lnTo>
                    <a:lnTo>
                      <a:pt x="791069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31" name="Grafikk 89">
              <a:extLst>
                <a:ext uri="{FF2B5EF4-FFF2-40B4-BE49-F238E27FC236}">
                  <a16:creationId xmlns:a16="http://schemas.microsoft.com/office/drawing/2014/main" id="{0BE45F20-B9C5-6411-037A-1F1DDA28414D}"/>
                </a:ext>
              </a:extLst>
            </p:cNvPr>
            <p:cNvGrpSpPr/>
            <p:nvPr/>
          </p:nvGrpSpPr>
          <p:grpSpPr>
            <a:xfrm>
              <a:off x="16843288" y="-8912048"/>
              <a:ext cx="8418730" cy="4209390"/>
              <a:chOff x="15545430" y="-6788280"/>
              <a:chExt cx="8418730" cy="4209390"/>
            </a:xfrm>
            <a:solidFill>
              <a:srgbClr val="000000">
                <a:alpha val="29020"/>
              </a:srgbClr>
            </a:solidFill>
          </p:grpSpPr>
          <p:sp>
            <p:nvSpPr>
              <p:cNvPr id="132" name="Frihåndsform: figur 131">
                <a:extLst>
                  <a:ext uri="{FF2B5EF4-FFF2-40B4-BE49-F238E27FC236}">
                    <a16:creationId xmlns:a16="http://schemas.microsoft.com/office/drawing/2014/main" id="{0CCB6EE7-8265-474C-ACCD-A5A8420CC60B}"/>
                  </a:ext>
                </a:extLst>
              </p:cNvPr>
              <p:cNvSpPr/>
              <p:nvPr/>
            </p:nvSpPr>
            <p:spPr>
              <a:xfrm>
                <a:off x="15545430" y="-4683585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045 h 1052322"/>
                  <a:gd name="connsiteX1" fmla="*/ 787234 w 1052322"/>
                  <a:gd name="connsiteY1" fmla="*/ 526005 h 1052322"/>
                  <a:gd name="connsiteX2" fmla="*/ 1052273 w 1052322"/>
                  <a:gd name="connsiteY2" fmla="*/ 260916 h 1052322"/>
                  <a:gd name="connsiteX3" fmla="*/ 791201 w 1052322"/>
                  <a:gd name="connsiteY3" fmla="*/ -156 h 1052322"/>
                  <a:gd name="connsiteX4" fmla="*/ 526112 w 1052322"/>
                  <a:gd name="connsiteY4" fmla="*/ 264883 h 1052322"/>
                  <a:gd name="connsiteX5" fmla="*/ 261072 w 1052322"/>
                  <a:gd name="connsiteY5" fmla="*/ -156 h 1052322"/>
                  <a:gd name="connsiteX6" fmla="*/ -50 w 1052322"/>
                  <a:gd name="connsiteY6" fmla="*/ 260916 h 1052322"/>
                  <a:gd name="connsiteX7" fmla="*/ 264990 w 1052322"/>
                  <a:gd name="connsiteY7" fmla="*/ 526005 h 1052322"/>
                  <a:gd name="connsiteX8" fmla="*/ -50 w 1052322"/>
                  <a:gd name="connsiteY8" fmla="*/ 791045 h 1052322"/>
                  <a:gd name="connsiteX9" fmla="*/ 261023 w 1052322"/>
                  <a:gd name="connsiteY9" fmla="*/ 1052167 h 1052322"/>
                  <a:gd name="connsiteX10" fmla="*/ 526112 w 1052322"/>
                  <a:gd name="connsiteY10" fmla="*/ 787127 h 1052322"/>
                  <a:gd name="connsiteX11" fmla="*/ 791201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045"/>
                    </a:moveTo>
                    <a:lnTo>
                      <a:pt x="787234" y="526005"/>
                    </a:lnTo>
                    <a:lnTo>
                      <a:pt x="1052273" y="260916"/>
                    </a:lnTo>
                    <a:lnTo>
                      <a:pt x="791201" y="-156"/>
                    </a:lnTo>
                    <a:lnTo>
                      <a:pt x="526112" y="264883"/>
                    </a:lnTo>
                    <a:lnTo>
                      <a:pt x="261072" y="-156"/>
                    </a:lnTo>
                    <a:lnTo>
                      <a:pt x="-50" y="260916"/>
                    </a:lnTo>
                    <a:lnTo>
                      <a:pt x="264990" y="526005"/>
                    </a:lnTo>
                    <a:lnTo>
                      <a:pt x="-50" y="791045"/>
                    </a:lnTo>
                    <a:lnTo>
                      <a:pt x="261023" y="1052167"/>
                    </a:lnTo>
                    <a:lnTo>
                      <a:pt x="526112" y="787127"/>
                    </a:lnTo>
                    <a:lnTo>
                      <a:pt x="791201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3" name="Frihåndsform: figur 132">
                <a:extLst>
                  <a:ext uri="{FF2B5EF4-FFF2-40B4-BE49-F238E27FC236}">
                    <a16:creationId xmlns:a16="http://schemas.microsoft.com/office/drawing/2014/main" id="{4252595A-A8BC-AA84-41A8-4480DE75DB36}"/>
                  </a:ext>
                </a:extLst>
              </p:cNvPr>
              <p:cNvSpPr/>
              <p:nvPr/>
            </p:nvSpPr>
            <p:spPr>
              <a:xfrm>
                <a:off x="17650076" y="-3631262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041 h 1052372"/>
                  <a:gd name="connsiteX1" fmla="*/ 787126 w 1052372"/>
                  <a:gd name="connsiteY1" fmla="*/ 525952 h 1052372"/>
                  <a:gd name="connsiteX2" fmla="*/ 1052215 w 1052372"/>
                  <a:gd name="connsiteY2" fmla="*/ 260912 h 1052372"/>
                  <a:gd name="connsiteX3" fmla="*/ 791093 w 1052372"/>
                  <a:gd name="connsiteY3" fmla="*/ -210 h 1052372"/>
                  <a:gd name="connsiteX4" fmla="*/ 526054 w 1052372"/>
                  <a:gd name="connsiteY4" fmla="*/ 264879 h 1052372"/>
                  <a:gd name="connsiteX5" fmla="*/ 260965 w 1052372"/>
                  <a:gd name="connsiteY5" fmla="*/ -210 h 1052372"/>
                  <a:gd name="connsiteX6" fmla="*/ -157 w 1052372"/>
                  <a:gd name="connsiteY6" fmla="*/ 260912 h 1052372"/>
                  <a:gd name="connsiteX7" fmla="*/ 264932 w 1052372"/>
                  <a:gd name="connsiteY7" fmla="*/ 525952 h 1052372"/>
                  <a:gd name="connsiteX8" fmla="*/ -157 w 1052372"/>
                  <a:gd name="connsiteY8" fmla="*/ 791041 h 1052372"/>
                  <a:gd name="connsiteX9" fmla="*/ 260965 w 1052372"/>
                  <a:gd name="connsiteY9" fmla="*/ 1052163 h 1052372"/>
                  <a:gd name="connsiteX10" fmla="*/ 526054 w 1052372"/>
                  <a:gd name="connsiteY10" fmla="*/ 787074 h 1052372"/>
                  <a:gd name="connsiteX11" fmla="*/ 791093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041"/>
                    </a:moveTo>
                    <a:lnTo>
                      <a:pt x="787126" y="525952"/>
                    </a:lnTo>
                    <a:lnTo>
                      <a:pt x="1052215" y="260912"/>
                    </a:lnTo>
                    <a:lnTo>
                      <a:pt x="791093" y="-210"/>
                    </a:lnTo>
                    <a:lnTo>
                      <a:pt x="526054" y="264879"/>
                    </a:lnTo>
                    <a:lnTo>
                      <a:pt x="260965" y="-210"/>
                    </a:lnTo>
                    <a:lnTo>
                      <a:pt x="-157" y="260912"/>
                    </a:lnTo>
                    <a:lnTo>
                      <a:pt x="264932" y="525952"/>
                    </a:lnTo>
                    <a:lnTo>
                      <a:pt x="-157" y="791041"/>
                    </a:lnTo>
                    <a:lnTo>
                      <a:pt x="260965" y="1052163"/>
                    </a:lnTo>
                    <a:lnTo>
                      <a:pt x="526054" y="787074"/>
                    </a:lnTo>
                    <a:lnTo>
                      <a:pt x="79109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4" name="Frihåndsform: figur 133">
                <a:extLst>
                  <a:ext uri="{FF2B5EF4-FFF2-40B4-BE49-F238E27FC236}">
                    <a16:creationId xmlns:a16="http://schemas.microsoft.com/office/drawing/2014/main" id="{610AA85B-C01E-7295-1DD7-8D99E2E4B295}"/>
                  </a:ext>
                </a:extLst>
              </p:cNvPr>
              <p:cNvSpPr/>
              <p:nvPr/>
            </p:nvSpPr>
            <p:spPr>
              <a:xfrm>
                <a:off x="18702448" y="-4683585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45 h 1052322"/>
                  <a:gd name="connsiteX1" fmla="*/ 787073 w 1052322"/>
                  <a:gd name="connsiteY1" fmla="*/ 526005 h 1052322"/>
                  <a:gd name="connsiteX2" fmla="*/ 1052112 w 1052322"/>
                  <a:gd name="connsiteY2" fmla="*/ 260916 h 1052322"/>
                  <a:gd name="connsiteX3" fmla="*/ 791040 w 1052322"/>
                  <a:gd name="connsiteY3" fmla="*/ -156 h 1052322"/>
                  <a:gd name="connsiteX4" fmla="*/ 525951 w 1052322"/>
                  <a:gd name="connsiteY4" fmla="*/ 264883 h 1052322"/>
                  <a:gd name="connsiteX5" fmla="*/ 260911 w 1052322"/>
                  <a:gd name="connsiteY5" fmla="*/ -156 h 1052322"/>
                  <a:gd name="connsiteX6" fmla="*/ -211 w 1052322"/>
                  <a:gd name="connsiteY6" fmla="*/ 260916 h 1052322"/>
                  <a:gd name="connsiteX7" fmla="*/ 264829 w 1052322"/>
                  <a:gd name="connsiteY7" fmla="*/ 526005 h 1052322"/>
                  <a:gd name="connsiteX8" fmla="*/ -211 w 1052322"/>
                  <a:gd name="connsiteY8" fmla="*/ 791045 h 1052322"/>
                  <a:gd name="connsiteX9" fmla="*/ 260911 w 1052322"/>
                  <a:gd name="connsiteY9" fmla="*/ 1052167 h 1052322"/>
                  <a:gd name="connsiteX10" fmla="*/ 525951 w 1052322"/>
                  <a:gd name="connsiteY10" fmla="*/ 787127 h 1052322"/>
                  <a:gd name="connsiteX11" fmla="*/ 79104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45"/>
                    </a:moveTo>
                    <a:lnTo>
                      <a:pt x="787073" y="526005"/>
                    </a:lnTo>
                    <a:lnTo>
                      <a:pt x="1052112" y="260916"/>
                    </a:lnTo>
                    <a:lnTo>
                      <a:pt x="791040" y="-156"/>
                    </a:lnTo>
                    <a:lnTo>
                      <a:pt x="525951" y="264883"/>
                    </a:lnTo>
                    <a:lnTo>
                      <a:pt x="260911" y="-156"/>
                    </a:lnTo>
                    <a:lnTo>
                      <a:pt x="-211" y="260916"/>
                    </a:lnTo>
                    <a:lnTo>
                      <a:pt x="264829" y="526005"/>
                    </a:lnTo>
                    <a:lnTo>
                      <a:pt x="-211" y="791045"/>
                    </a:lnTo>
                    <a:lnTo>
                      <a:pt x="260911" y="1052167"/>
                    </a:lnTo>
                    <a:lnTo>
                      <a:pt x="525951" y="787127"/>
                    </a:lnTo>
                    <a:lnTo>
                      <a:pt x="79104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5" name="Frihåndsform: figur 134">
                <a:extLst>
                  <a:ext uri="{FF2B5EF4-FFF2-40B4-BE49-F238E27FC236}">
                    <a16:creationId xmlns:a16="http://schemas.microsoft.com/office/drawing/2014/main" id="{1A9A0310-F4AF-2CCD-C1DB-D3000763723A}"/>
                  </a:ext>
                </a:extLst>
              </p:cNvPr>
              <p:cNvSpPr/>
              <p:nvPr/>
            </p:nvSpPr>
            <p:spPr>
              <a:xfrm>
                <a:off x="17650076" y="-4683585"/>
                <a:ext cx="1052372" cy="1052322"/>
              </a:xfrm>
              <a:custGeom>
                <a:avLst/>
                <a:gdLst>
                  <a:gd name="connsiteX0" fmla="*/ 1052215 w 1052372"/>
                  <a:gd name="connsiteY0" fmla="*/ 791094 h 1052322"/>
                  <a:gd name="connsiteX1" fmla="*/ 787126 w 1052372"/>
                  <a:gd name="connsiteY1" fmla="*/ 526005 h 1052322"/>
                  <a:gd name="connsiteX2" fmla="*/ 1052215 w 1052372"/>
                  <a:gd name="connsiteY2" fmla="*/ 260916 h 1052322"/>
                  <a:gd name="connsiteX3" fmla="*/ 791093 w 1052372"/>
                  <a:gd name="connsiteY3" fmla="*/ -156 h 1052322"/>
                  <a:gd name="connsiteX4" fmla="*/ 526054 w 1052372"/>
                  <a:gd name="connsiteY4" fmla="*/ 264883 h 1052322"/>
                  <a:gd name="connsiteX5" fmla="*/ 260965 w 1052372"/>
                  <a:gd name="connsiteY5" fmla="*/ -156 h 1052322"/>
                  <a:gd name="connsiteX6" fmla="*/ -157 w 1052372"/>
                  <a:gd name="connsiteY6" fmla="*/ 260916 h 1052322"/>
                  <a:gd name="connsiteX7" fmla="*/ 264932 w 1052372"/>
                  <a:gd name="connsiteY7" fmla="*/ 526005 h 1052322"/>
                  <a:gd name="connsiteX8" fmla="*/ -157 w 1052372"/>
                  <a:gd name="connsiteY8" fmla="*/ 791094 h 1052322"/>
                  <a:gd name="connsiteX9" fmla="*/ 260965 w 1052372"/>
                  <a:gd name="connsiteY9" fmla="*/ 1052167 h 1052322"/>
                  <a:gd name="connsiteX10" fmla="*/ 526054 w 1052372"/>
                  <a:gd name="connsiteY10" fmla="*/ 787127 h 1052322"/>
                  <a:gd name="connsiteX11" fmla="*/ 791093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15" y="791094"/>
                    </a:moveTo>
                    <a:lnTo>
                      <a:pt x="787126" y="526005"/>
                    </a:lnTo>
                    <a:lnTo>
                      <a:pt x="1052215" y="260916"/>
                    </a:lnTo>
                    <a:lnTo>
                      <a:pt x="791093" y="-156"/>
                    </a:lnTo>
                    <a:lnTo>
                      <a:pt x="526054" y="264883"/>
                    </a:lnTo>
                    <a:lnTo>
                      <a:pt x="260965" y="-156"/>
                    </a:lnTo>
                    <a:lnTo>
                      <a:pt x="-157" y="260916"/>
                    </a:lnTo>
                    <a:lnTo>
                      <a:pt x="264932" y="526005"/>
                    </a:lnTo>
                    <a:lnTo>
                      <a:pt x="-157" y="791094"/>
                    </a:lnTo>
                    <a:lnTo>
                      <a:pt x="260965" y="1052167"/>
                    </a:lnTo>
                    <a:lnTo>
                      <a:pt x="526054" y="787127"/>
                    </a:lnTo>
                    <a:lnTo>
                      <a:pt x="79109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6" name="Frihåndsform: figur 135">
                <a:extLst>
                  <a:ext uri="{FF2B5EF4-FFF2-40B4-BE49-F238E27FC236}">
                    <a16:creationId xmlns:a16="http://schemas.microsoft.com/office/drawing/2014/main" id="{6CC94EF2-97BC-C11E-B6BD-470F76E3704F}"/>
                  </a:ext>
                </a:extLst>
              </p:cNvPr>
              <p:cNvSpPr/>
              <p:nvPr/>
            </p:nvSpPr>
            <p:spPr>
              <a:xfrm>
                <a:off x="15545430" y="-3631262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041 h 1052372"/>
                  <a:gd name="connsiteX1" fmla="*/ 787234 w 1052322"/>
                  <a:gd name="connsiteY1" fmla="*/ 525952 h 1052372"/>
                  <a:gd name="connsiteX2" fmla="*/ 1052273 w 1052322"/>
                  <a:gd name="connsiteY2" fmla="*/ 260912 h 1052372"/>
                  <a:gd name="connsiteX3" fmla="*/ 791201 w 1052322"/>
                  <a:gd name="connsiteY3" fmla="*/ -210 h 1052372"/>
                  <a:gd name="connsiteX4" fmla="*/ 526112 w 1052322"/>
                  <a:gd name="connsiteY4" fmla="*/ 264879 h 1052372"/>
                  <a:gd name="connsiteX5" fmla="*/ 261072 w 1052322"/>
                  <a:gd name="connsiteY5" fmla="*/ -210 h 1052372"/>
                  <a:gd name="connsiteX6" fmla="*/ -50 w 1052322"/>
                  <a:gd name="connsiteY6" fmla="*/ 260912 h 1052372"/>
                  <a:gd name="connsiteX7" fmla="*/ 264990 w 1052322"/>
                  <a:gd name="connsiteY7" fmla="*/ 525952 h 1052372"/>
                  <a:gd name="connsiteX8" fmla="*/ -50 w 1052322"/>
                  <a:gd name="connsiteY8" fmla="*/ 791041 h 1052372"/>
                  <a:gd name="connsiteX9" fmla="*/ 261023 w 1052322"/>
                  <a:gd name="connsiteY9" fmla="*/ 1052163 h 1052372"/>
                  <a:gd name="connsiteX10" fmla="*/ 526112 w 1052322"/>
                  <a:gd name="connsiteY10" fmla="*/ 787074 h 1052372"/>
                  <a:gd name="connsiteX11" fmla="*/ 791201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041"/>
                    </a:moveTo>
                    <a:lnTo>
                      <a:pt x="787234" y="525952"/>
                    </a:lnTo>
                    <a:lnTo>
                      <a:pt x="1052273" y="260912"/>
                    </a:lnTo>
                    <a:lnTo>
                      <a:pt x="791201" y="-210"/>
                    </a:lnTo>
                    <a:lnTo>
                      <a:pt x="526112" y="264879"/>
                    </a:lnTo>
                    <a:lnTo>
                      <a:pt x="261072" y="-210"/>
                    </a:lnTo>
                    <a:lnTo>
                      <a:pt x="-50" y="260912"/>
                    </a:lnTo>
                    <a:lnTo>
                      <a:pt x="264990" y="525952"/>
                    </a:lnTo>
                    <a:lnTo>
                      <a:pt x="-50" y="791041"/>
                    </a:lnTo>
                    <a:lnTo>
                      <a:pt x="261023" y="1052163"/>
                    </a:lnTo>
                    <a:lnTo>
                      <a:pt x="526112" y="787074"/>
                    </a:lnTo>
                    <a:lnTo>
                      <a:pt x="791201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7" name="Frihåndsform: figur 136">
                <a:extLst>
                  <a:ext uri="{FF2B5EF4-FFF2-40B4-BE49-F238E27FC236}">
                    <a16:creationId xmlns:a16="http://schemas.microsoft.com/office/drawing/2014/main" id="{413FB9B4-7936-D974-53F9-B2E791A146B0}"/>
                  </a:ext>
                </a:extLst>
              </p:cNvPr>
              <p:cNvSpPr/>
              <p:nvPr/>
            </p:nvSpPr>
            <p:spPr>
              <a:xfrm>
                <a:off x="16597753" y="-3631262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041 h 1052372"/>
                  <a:gd name="connsiteX1" fmla="*/ 787180 w 1052322"/>
                  <a:gd name="connsiteY1" fmla="*/ 526001 h 1052372"/>
                  <a:gd name="connsiteX2" fmla="*/ 1052220 w 1052322"/>
                  <a:gd name="connsiteY2" fmla="*/ 260912 h 1052372"/>
                  <a:gd name="connsiteX3" fmla="*/ 791147 w 1052322"/>
                  <a:gd name="connsiteY3" fmla="*/ -210 h 1052372"/>
                  <a:gd name="connsiteX4" fmla="*/ 526058 w 1052322"/>
                  <a:gd name="connsiteY4" fmla="*/ 264879 h 1052372"/>
                  <a:gd name="connsiteX5" fmla="*/ 261019 w 1052322"/>
                  <a:gd name="connsiteY5" fmla="*/ -210 h 1052372"/>
                  <a:gd name="connsiteX6" fmla="*/ -103 w 1052322"/>
                  <a:gd name="connsiteY6" fmla="*/ 260912 h 1052372"/>
                  <a:gd name="connsiteX7" fmla="*/ 264936 w 1052322"/>
                  <a:gd name="connsiteY7" fmla="*/ 525952 h 1052372"/>
                  <a:gd name="connsiteX8" fmla="*/ -103 w 1052322"/>
                  <a:gd name="connsiteY8" fmla="*/ 791041 h 1052372"/>
                  <a:gd name="connsiteX9" fmla="*/ 261019 w 1052322"/>
                  <a:gd name="connsiteY9" fmla="*/ 1052163 h 1052372"/>
                  <a:gd name="connsiteX10" fmla="*/ 526058 w 1052322"/>
                  <a:gd name="connsiteY10" fmla="*/ 787074 h 1052372"/>
                  <a:gd name="connsiteX11" fmla="*/ 791147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041"/>
                    </a:moveTo>
                    <a:lnTo>
                      <a:pt x="787180" y="526001"/>
                    </a:lnTo>
                    <a:lnTo>
                      <a:pt x="1052220" y="260912"/>
                    </a:lnTo>
                    <a:lnTo>
                      <a:pt x="791147" y="-210"/>
                    </a:lnTo>
                    <a:lnTo>
                      <a:pt x="526058" y="264879"/>
                    </a:lnTo>
                    <a:lnTo>
                      <a:pt x="261019" y="-210"/>
                    </a:lnTo>
                    <a:lnTo>
                      <a:pt x="-103" y="260912"/>
                    </a:lnTo>
                    <a:lnTo>
                      <a:pt x="264936" y="525952"/>
                    </a:lnTo>
                    <a:lnTo>
                      <a:pt x="-103" y="791041"/>
                    </a:lnTo>
                    <a:lnTo>
                      <a:pt x="261019" y="1052163"/>
                    </a:lnTo>
                    <a:lnTo>
                      <a:pt x="526058" y="787074"/>
                    </a:lnTo>
                    <a:lnTo>
                      <a:pt x="791147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8" name="Frihåndsform: figur 137">
                <a:extLst>
                  <a:ext uri="{FF2B5EF4-FFF2-40B4-BE49-F238E27FC236}">
                    <a16:creationId xmlns:a16="http://schemas.microsoft.com/office/drawing/2014/main" id="{D916E6FE-014F-C127-129B-FF6FF1024704}"/>
                  </a:ext>
                </a:extLst>
              </p:cNvPr>
              <p:cNvSpPr/>
              <p:nvPr/>
            </p:nvSpPr>
            <p:spPr>
              <a:xfrm>
                <a:off x="15545430" y="-6788280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202 h 1052322"/>
                  <a:gd name="connsiteX1" fmla="*/ 787234 w 1052322"/>
                  <a:gd name="connsiteY1" fmla="*/ 526113 h 1052322"/>
                  <a:gd name="connsiteX2" fmla="*/ 1052273 w 1052322"/>
                  <a:gd name="connsiteY2" fmla="*/ 261073 h 1052322"/>
                  <a:gd name="connsiteX3" fmla="*/ 791151 w 1052322"/>
                  <a:gd name="connsiteY3" fmla="*/ -49 h 1052322"/>
                  <a:gd name="connsiteX4" fmla="*/ 526112 w 1052322"/>
                  <a:gd name="connsiteY4" fmla="*/ 264991 h 1052322"/>
                  <a:gd name="connsiteX5" fmla="*/ 261023 w 1052322"/>
                  <a:gd name="connsiteY5" fmla="*/ -49 h 1052322"/>
                  <a:gd name="connsiteX6" fmla="*/ -50 w 1052322"/>
                  <a:gd name="connsiteY6" fmla="*/ 261073 h 1052322"/>
                  <a:gd name="connsiteX7" fmla="*/ 264990 w 1052322"/>
                  <a:gd name="connsiteY7" fmla="*/ 526113 h 1052322"/>
                  <a:gd name="connsiteX8" fmla="*/ -50 w 1052322"/>
                  <a:gd name="connsiteY8" fmla="*/ 791202 h 1052322"/>
                  <a:gd name="connsiteX9" fmla="*/ 261023 w 1052322"/>
                  <a:gd name="connsiteY9" fmla="*/ 1052274 h 1052322"/>
                  <a:gd name="connsiteX10" fmla="*/ 526112 w 1052322"/>
                  <a:gd name="connsiteY10" fmla="*/ 787235 h 1052322"/>
                  <a:gd name="connsiteX11" fmla="*/ 791151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202"/>
                    </a:moveTo>
                    <a:lnTo>
                      <a:pt x="787234" y="526113"/>
                    </a:lnTo>
                    <a:lnTo>
                      <a:pt x="1052273" y="261073"/>
                    </a:lnTo>
                    <a:lnTo>
                      <a:pt x="791151" y="-49"/>
                    </a:lnTo>
                    <a:lnTo>
                      <a:pt x="526112" y="264991"/>
                    </a:lnTo>
                    <a:lnTo>
                      <a:pt x="261023" y="-49"/>
                    </a:lnTo>
                    <a:lnTo>
                      <a:pt x="-50" y="261073"/>
                    </a:lnTo>
                    <a:lnTo>
                      <a:pt x="264990" y="526113"/>
                    </a:lnTo>
                    <a:lnTo>
                      <a:pt x="-50" y="791202"/>
                    </a:lnTo>
                    <a:lnTo>
                      <a:pt x="261023" y="1052274"/>
                    </a:lnTo>
                    <a:lnTo>
                      <a:pt x="526112" y="787235"/>
                    </a:lnTo>
                    <a:lnTo>
                      <a:pt x="791151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9" name="Frihåndsform: figur 138">
                <a:extLst>
                  <a:ext uri="{FF2B5EF4-FFF2-40B4-BE49-F238E27FC236}">
                    <a16:creationId xmlns:a16="http://schemas.microsoft.com/office/drawing/2014/main" id="{51721DC0-7E34-4794-D009-43885FE3E0B5}"/>
                  </a:ext>
                </a:extLst>
              </p:cNvPr>
              <p:cNvSpPr/>
              <p:nvPr/>
            </p:nvSpPr>
            <p:spPr>
              <a:xfrm>
                <a:off x="17650076" y="-5735957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148 h 1052372"/>
                  <a:gd name="connsiteX1" fmla="*/ 787126 w 1052372"/>
                  <a:gd name="connsiteY1" fmla="*/ 526109 h 1052372"/>
                  <a:gd name="connsiteX2" fmla="*/ 1052215 w 1052372"/>
                  <a:gd name="connsiteY2" fmla="*/ 261020 h 1052372"/>
                  <a:gd name="connsiteX3" fmla="*/ 791093 w 1052372"/>
                  <a:gd name="connsiteY3" fmla="*/ -102 h 1052372"/>
                  <a:gd name="connsiteX4" fmla="*/ 526054 w 1052372"/>
                  <a:gd name="connsiteY4" fmla="*/ 264986 h 1052372"/>
                  <a:gd name="connsiteX5" fmla="*/ 260965 w 1052372"/>
                  <a:gd name="connsiteY5" fmla="*/ -102 h 1052372"/>
                  <a:gd name="connsiteX6" fmla="*/ -157 w 1052372"/>
                  <a:gd name="connsiteY6" fmla="*/ 261020 h 1052372"/>
                  <a:gd name="connsiteX7" fmla="*/ 264932 w 1052372"/>
                  <a:gd name="connsiteY7" fmla="*/ 526109 h 1052372"/>
                  <a:gd name="connsiteX8" fmla="*/ -157 w 1052372"/>
                  <a:gd name="connsiteY8" fmla="*/ 791148 h 1052372"/>
                  <a:gd name="connsiteX9" fmla="*/ 260965 w 1052372"/>
                  <a:gd name="connsiteY9" fmla="*/ 1052270 h 1052372"/>
                  <a:gd name="connsiteX10" fmla="*/ 526054 w 1052372"/>
                  <a:gd name="connsiteY10" fmla="*/ 787181 h 1052372"/>
                  <a:gd name="connsiteX11" fmla="*/ 791093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148"/>
                    </a:moveTo>
                    <a:lnTo>
                      <a:pt x="787126" y="526109"/>
                    </a:lnTo>
                    <a:lnTo>
                      <a:pt x="1052215" y="261020"/>
                    </a:lnTo>
                    <a:lnTo>
                      <a:pt x="791093" y="-102"/>
                    </a:lnTo>
                    <a:lnTo>
                      <a:pt x="526054" y="264986"/>
                    </a:lnTo>
                    <a:lnTo>
                      <a:pt x="260965" y="-102"/>
                    </a:lnTo>
                    <a:lnTo>
                      <a:pt x="-157" y="261020"/>
                    </a:lnTo>
                    <a:lnTo>
                      <a:pt x="264932" y="526109"/>
                    </a:lnTo>
                    <a:lnTo>
                      <a:pt x="-157" y="791148"/>
                    </a:lnTo>
                    <a:lnTo>
                      <a:pt x="260965" y="1052270"/>
                    </a:lnTo>
                    <a:lnTo>
                      <a:pt x="526054" y="787181"/>
                    </a:lnTo>
                    <a:lnTo>
                      <a:pt x="79109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0" name="Frihåndsform: figur 139">
                <a:extLst>
                  <a:ext uri="{FF2B5EF4-FFF2-40B4-BE49-F238E27FC236}">
                    <a16:creationId xmlns:a16="http://schemas.microsoft.com/office/drawing/2014/main" id="{F463DBE0-60AC-EAC6-5A42-4DC3F738343D}"/>
                  </a:ext>
                </a:extLst>
              </p:cNvPr>
              <p:cNvSpPr/>
              <p:nvPr/>
            </p:nvSpPr>
            <p:spPr>
              <a:xfrm>
                <a:off x="18702448" y="-6788280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202 h 1052322"/>
                  <a:gd name="connsiteX1" fmla="*/ 787073 w 1052322"/>
                  <a:gd name="connsiteY1" fmla="*/ 526113 h 1052322"/>
                  <a:gd name="connsiteX2" fmla="*/ 1052112 w 1052322"/>
                  <a:gd name="connsiteY2" fmla="*/ 261073 h 1052322"/>
                  <a:gd name="connsiteX3" fmla="*/ 791040 w 1052322"/>
                  <a:gd name="connsiteY3" fmla="*/ -49 h 1052322"/>
                  <a:gd name="connsiteX4" fmla="*/ 525951 w 1052322"/>
                  <a:gd name="connsiteY4" fmla="*/ 265040 h 1052322"/>
                  <a:gd name="connsiteX5" fmla="*/ 260911 w 1052322"/>
                  <a:gd name="connsiteY5" fmla="*/ -49 h 1052322"/>
                  <a:gd name="connsiteX6" fmla="*/ -211 w 1052322"/>
                  <a:gd name="connsiteY6" fmla="*/ 261073 h 1052322"/>
                  <a:gd name="connsiteX7" fmla="*/ 264878 w 1052322"/>
                  <a:gd name="connsiteY7" fmla="*/ 526113 h 1052322"/>
                  <a:gd name="connsiteX8" fmla="*/ -211 w 1052322"/>
                  <a:gd name="connsiteY8" fmla="*/ 791202 h 1052322"/>
                  <a:gd name="connsiteX9" fmla="*/ 260911 w 1052322"/>
                  <a:gd name="connsiteY9" fmla="*/ 1052274 h 1052322"/>
                  <a:gd name="connsiteX10" fmla="*/ 525951 w 1052322"/>
                  <a:gd name="connsiteY10" fmla="*/ 787235 h 1052322"/>
                  <a:gd name="connsiteX11" fmla="*/ 791040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202"/>
                    </a:moveTo>
                    <a:lnTo>
                      <a:pt x="787073" y="526113"/>
                    </a:lnTo>
                    <a:lnTo>
                      <a:pt x="1052112" y="261073"/>
                    </a:lnTo>
                    <a:lnTo>
                      <a:pt x="791040" y="-49"/>
                    </a:lnTo>
                    <a:lnTo>
                      <a:pt x="525951" y="265040"/>
                    </a:lnTo>
                    <a:lnTo>
                      <a:pt x="260911" y="-49"/>
                    </a:lnTo>
                    <a:lnTo>
                      <a:pt x="-211" y="261073"/>
                    </a:lnTo>
                    <a:lnTo>
                      <a:pt x="264878" y="526113"/>
                    </a:lnTo>
                    <a:lnTo>
                      <a:pt x="-211" y="791202"/>
                    </a:lnTo>
                    <a:lnTo>
                      <a:pt x="260911" y="1052274"/>
                    </a:lnTo>
                    <a:lnTo>
                      <a:pt x="525951" y="787235"/>
                    </a:lnTo>
                    <a:lnTo>
                      <a:pt x="791040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1" name="Frihåndsform: figur 140">
                <a:extLst>
                  <a:ext uri="{FF2B5EF4-FFF2-40B4-BE49-F238E27FC236}">
                    <a16:creationId xmlns:a16="http://schemas.microsoft.com/office/drawing/2014/main" id="{17809009-0313-3790-BBD8-C98EF4DB82F5}"/>
                  </a:ext>
                </a:extLst>
              </p:cNvPr>
              <p:cNvSpPr/>
              <p:nvPr/>
            </p:nvSpPr>
            <p:spPr>
              <a:xfrm>
                <a:off x="16597753" y="-6788280"/>
                <a:ext cx="1052372" cy="1052322"/>
              </a:xfrm>
              <a:custGeom>
                <a:avLst/>
                <a:gdLst>
                  <a:gd name="connsiteX0" fmla="*/ 1052269 w 1052372"/>
                  <a:gd name="connsiteY0" fmla="*/ 791202 h 1052322"/>
                  <a:gd name="connsiteX1" fmla="*/ 787180 w 1052372"/>
                  <a:gd name="connsiteY1" fmla="*/ 526113 h 1052322"/>
                  <a:gd name="connsiteX2" fmla="*/ 1052269 w 1052372"/>
                  <a:gd name="connsiteY2" fmla="*/ 261073 h 1052322"/>
                  <a:gd name="connsiteX3" fmla="*/ 791147 w 1052372"/>
                  <a:gd name="connsiteY3" fmla="*/ -49 h 1052322"/>
                  <a:gd name="connsiteX4" fmla="*/ 526058 w 1052372"/>
                  <a:gd name="connsiteY4" fmla="*/ 264991 h 1052322"/>
                  <a:gd name="connsiteX5" fmla="*/ 261019 w 1052372"/>
                  <a:gd name="connsiteY5" fmla="*/ -49 h 1052322"/>
                  <a:gd name="connsiteX6" fmla="*/ -103 w 1052372"/>
                  <a:gd name="connsiteY6" fmla="*/ 261073 h 1052322"/>
                  <a:gd name="connsiteX7" fmla="*/ 264986 w 1052372"/>
                  <a:gd name="connsiteY7" fmla="*/ 526113 h 1052322"/>
                  <a:gd name="connsiteX8" fmla="*/ -103 w 1052372"/>
                  <a:gd name="connsiteY8" fmla="*/ 791202 h 1052322"/>
                  <a:gd name="connsiteX9" fmla="*/ 261019 w 1052372"/>
                  <a:gd name="connsiteY9" fmla="*/ 1052274 h 1052322"/>
                  <a:gd name="connsiteX10" fmla="*/ 526058 w 1052372"/>
                  <a:gd name="connsiteY10" fmla="*/ 787235 h 1052322"/>
                  <a:gd name="connsiteX11" fmla="*/ 791147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69" y="791202"/>
                    </a:moveTo>
                    <a:lnTo>
                      <a:pt x="787180" y="526113"/>
                    </a:lnTo>
                    <a:lnTo>
                      <a:pt x="1052269" y="261073"/>
                    </a:lnTo>
                    <a:lnTo>
                      <a:pt x="791147" y="-49"/>
                    </a:lnTo>
                    <a:lnTo>
                      <a:pt x="526058" y="264991"/>
                    </a:lnTo>
                    <a:lnTo>
                      <a:pt x="261019" y="-49"/>
                    </a:lnTo>
                    <a:lnTo>
                      <a:pt x="-103" y="261073"/>
                    </a:lnTo>
                    <a:lnTo>
                      <a:pt x="264986" y="526113"/>
                    </a:lnTo>
                    <a:lnTo>
                      <a:pt x="-103" y="791202"/>
                    </a:lnTo>
                    <a:lnTo>
                      <a:pt x="261019" y="1052274"/>
                    </a:lnTo>
                    <a:lnTo>
                      <a:pt x="526058" y="787235"/>
                    </a:lnTo>
                    <a:lnTo>
                      <a:pt x="791147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2" name="Frihåndsform: figur 141">
                <a:extLst>
                  <a:ext uri="{FF2B5EF4-FFF2-40B4-BE49-F238E27FC236}">
                    <a16:creationId xmlns:a16="http://schemas.microsoft.com/office/drawing/2014/main" id="{2498C364-7C3E-D67C-211F-FAE13E768E17}"/>
                  </a:ext>
                </a:extLst>
              </p:cNvPr>
              <p:cNvSpPr/>
              <p:nvPr/>
            </p:nvSpPr>
            <p:spPr>
              <a:xfrm>
                <a:off x="15545430" y="-5735957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148 h 1052372"/>
                  <a:gd name="connsiteX1" fmla="*/ 787234 w 1052322"/>
                  <a:gd name="connsiteY1" fmla="*/ 526109 h 1052372"/>
                  <a:gd name="connsiteX2" fmla="*/ 1052273 w 1052322"/>
                  <a:gd name="connsiteY2" fmla="*/ 261020 h 1052372"/>
                  <a:gd name="connsiteX3" fmla="*/ 791151 w 1052322"/>
                  <a:gd name="connsiteY3" fmla="*/ -102 h 1052372"/>
                  <a:gd name="connsiteX4" fmla="*/ 526112 w 1052322"/>
                  <a:gd name="connsiteY4" fmla="*/ 264986 h 1052372"/>
                  <a:gd name="connsiteX5" fmla="*/ 261023 w 1052322"/>
                  <a:gd name="connsiteY5" fmla="*/ -102 h 1052372"/>
                  <a:gd name="connsiteX6" fmla="*/ -50 w 1052322"/>
                  <a:gd name="connsiteY6" fmla="*/ 261020 h 1052372"/>
                  <a:gd name="connsiteX7" fmla="*/ 264990 w 1052322"/>
                  <a:gd name="connsiteY7" fmla="*/ 526109 h 1052372"/>
                  <a:gd name="connsiteX8" fmla="*/ -50 w 1052322"/>
                  <a:gd name="connsiteY8" fmla="*/ 791148 h 1052372"/>
                  <a:gd name="connsiteX9" fmla="*/ 261023 w 1052322"/>
                  <a:gd name="connsiteY9" fmla="*/ 1052270 h 1052372"/>
                  <a:gd name="connsiteX10" fmla="*/ 526112 w 1052322"/>
                  <a:gd name="connsiteY10" fmla="*/ 787181 h 1052372"/>
                  <a:gd name="connsiteX11" fmla="*/ 791151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148"/>
                    </a:moveTo>
                    <a:lnTo>
                      <a:pt x="787234" y="526109"/>
                    </a:lnTo>
                    <a:lnTo>
                      <a:pt x="1052273" y="261020"/>
                    </a:lnTo>
                    <a:lnTo>
                      <a:pt x="791151" y="-102"/>
                    </a:lnTo>
                    <a:lnTo>
                      <a:pt x="526112" y="264986"/>
                    </a:lnTo>
                    <a:lnTo>
                      <a:pt x="261023" y="-102"/>
                    </a:lnTo>
                    <a:lnTo>
                      <a:pt x="-50" y="261020"/>
                    </a:lnTo>
                    <a:lnTo>
                      <a:pt x="264990" y="526109"/>
                    </a:lnTo>
                    <a:lnTo>
                      <a:pt x="-50" y="791148"/>
                    </a:lnTo>
                    <a:lnTo>
                      <a:pt x="261023" y="1052270"/>
                    </a:lnTo>
                    <a:lnTo>
                      <a:pt x="526112" y="787181"/>
                    </a:lnTo>
                    <a:lnTo>
                      <a:pt x="791151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3" name="Frihåndsform: figur 142">
                <a:extLst>
                  <a:ext uri="{FF2B5EF4-FFF2-40B4-BE49-F238E27FC236}">
                    <a16:creationId xmlns:a16="http://schemas.microsoft.com/office/drawing/2014/main" id="{4AA00B72-4C65-4B31-F6D0-BB6375EE838E}"/>
                  </a:ext>
                </a:extLst>
              </p:cNvPr>
              <p:cNvSpPr/>
              <p:nvPr/>
            </p:nvSpPr>
            <p:spPr>
              <a:xfrm>
                <a:off x="16597753" y="-5735957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148 h 1052372"/>
                  <a:gd name="connsiteX1" fmla="*/ 787180 w 1052322"/>
                  <a:gd name="connsiteY1" fmla="*/ 526109 h 1052372"/>
                  <a:gd name="connsiteX2" fmla="*/ 1052220 w 1052322"/>
                  <a:gd name="connsiteY2" fmla="*/ 261020 h 1052372"/>
                  <a:gd name="connsiteX3" fmla="*/ 791147 w 1052322"/>
                  <a:gd name="connsiteY3" fmla="*/ -102 h 1052372"/>
                  <a:gd name="connsiteX4" fmla="*/ 526058 w 1052322"/>
                  <a:gd name="connsiteY4" fmla="*/ 264986 h 1052372"/>
                  <a:gd name="connsiteX5" fmla="*/ 261019 w 1052322"/>
                  <a:gd name="connsiteY5" fmla="*/ -102 h 1052372"/>
                  <a:gd name="connsiteX6" fmla="*/ -103 w 1052322"/>
                  <a:gd name="connsiteY6" fmla="*/ 261020 h 1052372"/>
                  <a:gd name="connsiteX7" fmla="*/ 264936 w 1052322"/>
                  <a:gd name="connsiteY7" fmla="*/ 526059 h 1052372"/>
                  <a:gd name="connsiteX8" fmla="*/ -103 w 1052322"/>
                  <a:gd name="connsiteY8" fmla="*/ 791148 h 1052372"/>
                  <a:gd name="connsiteX9" fmla="*/ 261019 w 1052322"/>
                  <a:gd name="connsiteY9" fmla="*/ 1052270 h 1052372"/>
                  <a:gd name="connsiteX10" fmla="*/ 526058 w 1052322"/>
                  <a:gd name="connsiteY10" fmla="*/ 787181 h 1052372"/>
                  <a:gd name="connsiteX11" fmla="*/ 791147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148"/>
                    </a:moveTo>
                    <a:lnTo>
                      <a:pt x="787180" y="526109"/>
                    </a:lnTo>
                    <a:lnTo>
                      <a:pt x="1052220" y="261020"/>
                    </a:lnTo>
                    <a:lnTo>
                      <a:pt x="791147" y="-102"/>
                    </a:lnTo>
                    <a:lnTo>
                      <a:pt x="526058" y="264986"/>
                    </a:lnTo>
                    <a:lnTo>
                      <a:pt x="261019" y="-102"/>
                    </a:lnTo>
                    <a:lnTo>
                      <a:pt x="-103" y="261020"/>
                    </a:lnTo>
                    <a:lnTo>
                      <a:pt x="264936" y="526059"/>
                    </a:lnTo>
                    <a:lnTo>
                      <a:pt x="-103" y="791148"/>
                    </a:lnTo>
                    <a:lnTo>
                      <a:pt x="261019" y="1052270"/>
                    </a:lnTo>
                    <a:lnTo>
                      <a:pt x="526058" y="787181"/>
                    </a:lnTo>
                    <a:lnTo>
                      <a:pt x="791147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4" name="Frihåndsform: figur 143">
                <a:extLst>
                  <a:ext uri="{FF2B5EF4-FFF2-40B4-BE49-F238E27FC236}">
                    <a16:creationId xmlns:a16="http://schemas.microsoft.com/office/drawing/2014/main" id="{0A0DBE1B-3998-9A6B-BAEA-D26ABE53CF0F}"/>
                  </a:ext>
                </a:extLst>
              </p:cNvPr>
              <p:cNvSpPr/>
              <p:nvPr/>
            </p:nvSpPr>
            <p:spPr>
              <a:xfrm>
                <a:off x="18702448" y="-5735907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98 h 1052322"/>
                  <a:gd name="connsiteX1" fmla="*/ 787073 w 1052322"/>
                  <a:gd name="connsiteY1" fmla="*/ 526059 h 1052322"/>
                  <a:gd name="connsiteX2" fmla="*/ 1052112 w 1052322"/>
                  <a:gd name="connsiteY2" fmla="*/ 260970 h 1052322"/>
                  <a:gd name="connsiteX3" fmla="*/ 791040 w 1052322"/>
                  <a:gd name="connsiteY3" fmla="*/ -102 h 1052322"/>
                  <a:gd name="connsiteX4" fmla="*/ 525951 w 1052322"/>
                  <a:gd name="connsiteY4" fmla="*/ 264937 h 1052322"/>
                  <a:gd name="connsiteX5" fmla="*/ 260911 w 1052322"/>
                  <a:gd name="connsiteY5" fmla="*/ -102 h 1052322"/>
                  <a:gd name="connsiteX6" fmla="*/ -211 w 1052322"/>
                  <a:gd name="connsiteY6" fmla="*/ 260970 h 1052322"/>
                  <a:gd name="connsiteX7" fmla="*/ 264878 w 1052322"/>
                  <a:gd name="connsiteY7" fmla="*/ 526059 h 1052322"/>
                  <a:gd name="connsiteX8" fmla="*/ -211 w 1052322"/>
                  <a:gd name="connsiteY8" fmla="*/ 791098 h 1052322"/>
                  <a:gd name="connsiteX9" fmla="*/ 260911 w 1052322"/>
                  <a:gd name="connsiteY9" fmla="*/ 1052220 h 1052322"/>
                  <a:gd name="connsiteX10" fmla="*/ 525951 w 1052322"/>
                  <a:gd name="connsiteY10" fmla="*/ 787131 h 1052322"/>
                  <a:gd name="connsiteX11" fmla="*/ 791040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98"/>
                    </a:moveTo>
                    <a:lnTo>
                      <a:pt x="787073" y="526059"/>
                    </a:lnTo>
                    <a:lnTo>
                      <a:pt x="1052112" y="260970"/>
                    </a:lnTo>
                    <a:lnTo>
                      <a:pt x="791040" y="-102"/>
                    </a:lnTo>
                    <a:lnTo>
                      <a:pt x="525951" y="264937"/>
                    </a:lnTo>
                    <a:lnTo>
                      <a:pt x="260911" y="-102"/>
                    </a:lnTo>
                    <a:lnTo>
                      <a:pt x="-211" y="260970"/>
                    </a:lnTo>
                    <a:lnTo>
                      <a:pt x="264878" y="526059"/>
                    </a:lnTo>
                    <a:lnTo>
                      <a:pt x="-211" y="791098"/>
                    </a:lnTo>
                    <a:lnTo>
                      <a:pt x="260911" y="1052220"/>
                    </a:lnTo>
                    <a:lnTo>
                      <a:pt x="525951" y="787131"/>
                    </a:lnTo>
                    <a:lnTo>
                      <a:pt x="791040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5" name="Frihåndsform: figur 144">
                <a:extLst>
                  <a:ext uri="{FF2B5EF4-FFF2-40B4-BE49-F238E27FC236}">
                    <a16:creationId xmlns:a16="http://schemas.microsoft.com/office/drawing/2014/main" id="{7DE75541-D683-2F80-2082-24223B652DCA}"/>
                  </a:ext>
                </a:extLst>
              </p:cNvPr>
              <p:cNvSpPr/>
              <p:nvPr/>
            </p:nvSpPr>
            <p:spPr>
              <a:xfrm>
                <a:off x="19754771" y="-4683585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094 h 1052322"/>
                  <a:gd name="connsiteX1" fmla="*/ 787019 w 1052372"/>
                  <a:gd name="connsiteY1" fmla="*/ 526005 h 1052322"/>
                  <a:gd name="connsiteX2" fmla="*/ 1052108 w 1052372"/>
                  <a:gd name="connsiteY2" fmla="*/ 260916 h 1052322"/>
                  <a:gd name="connsiteX3" fmla="*/ 790986 w 1052372"/>
                  <a:gd name="connsiteY3" fmla="*/ -156 h 1052322"/>
                  <a:gd name="connsiteX4" fmla="*/ 525947 w 1052372"/>
                  <a:gd name="connsiteY4" fmla="*/ 264883 h 1052322"/>
                  <a:gd name="connsiteX5" fmla="*/ 260858 w 1052372"/>
                  <a:gd name="connsiteY5" fmla="*/ -156 h 1052322"/>
                  <a:gd name="connsiteX6" fmla="*/ -264 w 1052372"/>
                  <a:gd name="connsiteY6" fmla="*/ 260916 h 1052322"/>
                  <a:gd name="connsiteX7" fmla="*/ 264825 w 1052372"/>
                  <a:gd name="connsiteY7" fmla="*/ 526005 h 1052322"/>
                  <a:gd name="connsiteX8" fmla="*/ -264 w 1052372"/>
                  <a:gd name="connsiteY8" fmla="*/ 791094 h 1052322"/>
                  <a:gd name="connsiteX9" fmla="*/ 260858 w 1052372"/>
                  <a:gd name="connsiteY9" fmla="*/ 1052167 h 1052322"/>
                  <a:gd name="connsiteX10" fmla="*/ 525897 w 1052372"/>
                  <a:gd name="connsiteY10" fmla="*/ 787127 h 1052322"/>
                  <a:gd name="connsiteX11" fmla="*/ 790986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094"/>
                    </a:moveTo>
                    <a:lnTo>
                      <a:pt x="787019" y="526005"/>
                    </a:lnTo>
                    <a:lnTo>
                      <a:pt x="1052108" y="260916"/>
                    </a:lnTo>
                    <a:lnTo>
                      <a:pt x="790986" y="-156"/>
                    </a:lnTo>
                    <a:lnTo>
                      <a:pt x="525947" y="264883"/>
                    </a:lnTo>
                    <a:lnTo>
                      <a:pt x="260858" y="-156"/>
                    </a:lnTo>
                    <a:lnTo>
                      <a:pt x="-264" y="260916"/>
                    </a:lnTo>
                    <a:lnTo>
                      <a:pt x="264825" y="526005"/>
                    </a:lnTo>
                    <a:lnTo>
                      <a:pt x="-264" y="791094"/>
                    </a:lnTo>
                    <a:lnTo>
                      <a:pt x="260858" y="1052167"/>
                    </a:lnTo>
                    <a:lnTo>
                      <a:pt x="525897" y="787127"/>
                    </a:lnTo>
                    <a:lnTo>
                      <a:pt x="790986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6" name="Frihåndsform: figur 145">
                <a:extLst>
                  <a:ext uri="{FF2B5EF4-FFF2-40B4-BE49-F238E27FC236}">
                    <a16:creationId xmlns:a16="http://schemas.microsoft.com/office/drawing/2014/main" id="{8C412CA1-182A-7CCF-A5DD-DE608E162742}"/>
                  </a:ext>
                </a:extLst>
              </p:cNvPr>
              <p:cNvSpPr/>
              <p:nvPr/>
            </p:nvSpPr>
            <p:spPr>
              <a:xfrm>
                <a:off x="21859466" y="-3631262"/>
                <a:ext cx="1052322" cy="1052372"/>
              </a:xfrm>
              <a:custGeom>
                <a:avLst/>
                <a:gdLst>
                  <a:gd name="connsiteX0" fmla="*/ 1051951 w 1052322"/>
                  <a:gd name="connsiteY0" fmla="*/ 791041 h 1052372"/>
                  <a:gd name="connsiteX1" fmla="*/ 786912 w 1052322"/>
                  <a:gd name="connsiteY1" fmla="*/ 525952 h 1052372"/>
                  <a:gd name="connsiteX2" fmla="*/ 1051951 w 1052322"/>
                  <a:gd name="connsiteY2" fmla="*/ 260912 h 1052372"/>
                  <a:gd name="connsiteX3" fmla="*/ 790879 w 1052322"/>
                  <a:gd name="connsiteY3" fmla="*/ -210 h 1052372"/>
                  <a:gd name="connsiteX4" fmla="*/ 525790 w 1052322"/>
                  <a:gd name="connsiteY4" fmla="*/ 264879 h 1052372"/>
                  <a:gd name="connsiteX5" fmla="*/ 260750 w 1052322"/>
                  <a:gd name="connsiteY5" fmla="*/ -210 h 1052372"/>
                  <a:gd name="connsiteX6" fmla="*/ -372 w 1052322"/>
                  <a:gd name="connsiteY6" fmla="*/ 260912 h 1052372"/>
                  <a:gd name="connsiteX7" fmla="*/ 264717 w 1052322"/>
                  <a:gd name="connsiteY7" fmla="*/ 525952 h 1052372"/>
                  <a:gd name="connsiteX8" fmla="*/ -372 w 1052322"/>
                  <a:gd name="connsiteY8" fmla="*/ 791041 h 1052372"/>
                  <a:gd name="connsiteX9" fmla="*/ 260750 w 1052322"/>
                  <a:gd name="connsiteY9" fmla="*/ 1052163 h 1052372"/>
                  <a:gd name="connsiteX10" fmla="*/ 525790 w 1052322"/>
                  <a:gd name="connsiteY10" fmla="*/ 787074 h 1052372"/>
                  <a:gd name="connsiteX11" fmla="*/ 790879 w 1052322"/>
                  <a:gd name="connsiteY11" fmla="*/ 105211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951" y="791041"/>
                    </a:moveTo>
                    <a:lnTo>
                      <a:pt x="786912" y="525952"/>
                    </a:lnTo>
                    <a:lnTo>
                      <a:pt x="1051951" y="260912"/>
                    </a:lnTo>
                    <a:lnTo>
                      <a:pt x="790879" y="-210"/>
                    </a:lnTo>
                    <a:lnTo>
                      <a:pt x="525790" y="264879"/>
                    </a:lnTo>
                    <a:lnTo>
                      <a:pt x="260750" y="-210"/>
                    </a:lnTo>
                    <a:lnTo>
                      <a:pt x="-372" y="260912"/>
                    </a:lnTo>
                    <a:lnTo>
                      <a:pt x="264717" y="525952"/>
                    </a:lnTo>
                    <a:lnTo>
                      <a:pt x="-372" y="791041"/>
                    </a:lnTo>
                    <a:lnTo>
                      <a:pt x="260750" y="1052163"/>
                    </a:lnTo>
                    <a:lnTo>
                      <a:pt x="525790" y="787074"/>
                    </a:lnTo>
                    <a:lnTo>
                      <a:pt x="790879" y="105211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7" name="Frihåndsform: figur 146">
                <a:extLst>
                  <a:ext uri="{FF2B5EF4-FFF2-40B4-BE49-F238E27FC236}">
                    <a16:creationId xmlns:a16="http://schemas.microsoft.com/office/drawing/2014/main" id="{CDBBB05D-CA44-93E3-D3DF-5AECE5FB6AD4}"/>
                  </a:ext>
                </a:extLst>
              </p:cNvPr>
              <p:cNvSpPr/>
              <p:nvPr/>
            </p:nvSpPr>
            <p:spPr>
              <a:xfrm>
                <a:off x="22911789" y="-4683585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045 h 1052322"/>
                  <a:gd name="connsiteX1" fmla="*/ 786858 w 1052372"/>
                  <a:gd name="connsiteY1" fmla="*/ 526005 h 1052322"/>
                  <a:gd name="connsiteX2" fmla="*/ 1051947 w 1052372"/>
                  <a:gd name="connsiteY2" fmla="*/ 260916 h 1052322"/>
                  <a:gd name="connsiteX3" fmla="*/ 790825 w 1052372"/>
                  <a:gd name="connsiteY3" fmla="*/ -156 h 1052322"/>
                  <a:gd name="connsiteX4" fmla="*/ 525786 w 1052372"/>
                  <a:gd name="connsiteY4" fmla="*/ 264883 h 1052322"/>
                  <a:gd name="connsiteX5" fmla="*/ 260697 w 1052372"/>
                  <a:gd name="connsiteY5" fmla="*/ -156 h 1052322"/>
                  <a:gd name="connsiteX6" fmla="*/ -425 w 1052372"/>
                  <a:gd name="connsiteY6" fmla="*/ 260916 h 1052322"/>
                  <a:gd name="connsiteX7" fmla="*/ 264664 w 1052372"/>
                  <a:gd name="connsiteY7" fmla="*/ 526005 h 1052322"/>
                  <a:gd name="connsiteX8" fmla="*/ -425 w 1052372"/>
                  <a:gd name="connsiteY8" fmla="*/ 791045 h 1052322"/>
                  <a:gd name="connsiteX9" fmla="*/ 260697 w 1052372"/>
                  <a:gd name="connsiteY9" fmla="*/ 1052167 h 1052322"/>
                  <a:gd name="connsiteX10" fmla="*/ 525786 w 1052372"/>
                  <a:gd name="connsiteY10" fmla="*/ 787127 h 1052322"/>
                  <a:gd name="connsiteX11" fmla="*/ 790825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045"/>
                    </a:moveTo>
                    <a:lnTo>
                      <a:pt x="786858" y="526005"/>
                    </a:lnTo>
                    <a:lnTo>
                      <a:pt x="1051947" y="260916"/>
                    </a:lnTo>
                    <a:lnTo>
                      <a:pt x="790825" y="-156"/>
                    </a:lnTo>
                    <a:lnTo>
                      <a:pt x="525786" y="264883"/>
                    </a:lnTo>
                    <a:lnTo>
                      <a:pt x="260697" y="-156"/>
                    </a:lnTo>
                    <a:lnTo>
                      <a:pt x="-425" y="260916"/>
                    </a:lnTo>
                    <a:lnTo>
                      <a:pt x="264664" y="526005"/>
                    </a:lnTo>
                    <a:lnTo>
                      <a:pt x="-425" y="791045"/>
                    </a:lnTo>
                    <a:lnTo>
                      <a:pt x="260697" y="1052167"/>
                    </a:lnTo>
                    <a:lnTo>
                      <a:pt x="525786" y="787127"/>
                    </a:lnTo>
                    <a:lnTo>
                      <a:pt x="790825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8" name="Frihåndsform: figur 147">
                <a:extLst>
                  <a:ext uri="{FF2B5EF4-FFF2-40B4-BE49-F238E27FC236}">
                    <a16:creationId xmlns:a16="http://schemas.microsoft.com/office/drawing/2014/main" id="{0233A4F1-AD92-EB6A-A99F-EBECAF68E770}"/>
                  </a:ext>
                </a:extLst>
              </p:cNvPr>
              <p:cNvSpPr/>
              <p:nvPr/>
            </p:nvSpPr>
            <p:spPr>
              <a:xfrm>
                <a:off x="20807143" y="-4683585"/>
                <a:ext cx="1052322" cy="1052322"/>
              </a:xfrm>
              <a:custGeom>
                <a:avLst/>
                <a:gdLst>
                  <a:gd name="connsiteX0" fmla="*/ 1052005 w 1052322"/>
                  <a:gd name="connsiteY0" fmla="*/ 791094 h 1052322"/>
                  <a:gd name="connsiteX1" fmla="*/ 786966 w 1052322"/>
                  <a:gd name="connsiteY1" fmla="*/ 526005 h 1052322"/>
                  <a:gd name="connsiteX2" fmla="*/ 1052005 w 1052322"/>
                  <a:gd name="connsiteY2" fmla="*/ 260916 h 1052322"/>
                  <a:gd name="connsiteX3" fmla="*/ 790883 w 1052322"/>
                  <a:gd name="connsiteY3" fmla="*/ -156 h 1052322"/>
                  <a:gd name="connsiteX4" fmla="*/ 525844 w 1052322"/>
                  <a:gd name="connsiteY4" fmla="*/ 264883 h 1052322"/>
                  <a:gd name="connsiteX5" fmla="*/ 260755 w 1052322"/>
                  <a:gd name="connsiteY5" fmla="*/ -156 h 1052322"/>
                  <a:gd name="connsiteX6" fmla="*/ -318 w 1052322"/>
                  <a:gd name="connsiteY6" fmla="*/ 260916 h 1052322"/>
                  <a:gd name="connsiteX7" fmla="*/ 264721 w 1052322"/>
                  <a:gd name="connsiteY7" fmla="*/ 526005 h 1052322"/>
                  <a:gd name="connsiteX8" fmla="*/ -318 w 1052322"/>
                  <a:gd name="connsiteY8" fmla="*/ 791094 h 1052322"/>
                  <a:gd name="connsiteX9" fmla="*/ 260755 w 1052322"/>
                  <a:gd name="connsiteY9" fmla="*/ 1052167 h 1052322"/>
                  <a:gd name="connsiteX10" fmla="*/ 525844 w 1052322"/>
                  <a:gd name="connsiteY10" fmla="*/ 787127 h 1052322"/>
                  <a:gd name="connsiteX11" fmla="*/ 790883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05" y="791094"/>
                    </a:moveTo>
                    <a:lnTo>
                      <a:pt x="786966" y="526005"/>
                    </a:lnTo>
                    <a:lnTo>
                      <a:pt x="1052005" y="260916"/>
                    </a:lnTo>
                    <a:lnTo>
                      <a:pt x="790883" y="-156"/>
                    </a:lnTo>
                    <a:lnTo>
                      <a:pt x="525844" y="264883"/>
                    </a:lnTo>
                    <a:lnTo>
                      <a:pt x="260755" y="-156"/>
                    </a:lnTo>
                    <a:lnTo>
                      <a:pt x="-318" y="260916"/>
                    </a:lnTo>
                    <a:lnTo>
                      <a:pt x="264721" y="526005"/>
                    </a:lnTo>
                    <a:lnTo>
                      <a:pt x="-318" y="791094"/>
                    </a:lnTo>
                    <a:lnTo>
                      <a:pt x="260755" y="1052167"/>
                    </a:lnTo>
                    <a:lnTo>
                      <a:pt x="525844" y="787127"/>
                    </a:lnTo>
                    <a:lnTo>
                      <a:pt x="79088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9" name="Frihåndsform: figur 148">
                <a:extLst>
                  <a:ext uri="{FF2B5EF4-FFF2-40B4-BE49-F238E27FC236}">
                    <a16:creationId xmlns:a16="http://schemas.microsoft.com/office/drawing/2014/main" id="{0818AA95-C38E-D439-D60D-EC1E75E19D25}"/>
                  </a:ext>
                </a:extLst>
              </p:cNvPr>
              <p:cNvSpPr/>
              <p:nvPr/>
            </p:nvSpPr>
            <p:spPr>
              <a:xfrm>
                <a:off x="19754771" y="-3631262"/>
                <a:ext cx="1052372" cy="1052372"/>
              </a:xfrm>
              <a:custGeom>
                <a:avLst/>
                <a:gdLst>
                  <a:gd name="connsiteX0" fmla="*/ 1052108 w 1052372"/>
                  <a:gd name="connsiteY0" fmla="*/ 791041 h 1052372"/>
                  <a:gd name="connsiteX1" fmla="*/ 787019 w 1052372"/>
                  <a:gd name="connsiteY1" fmla="*/ 525952 h 1052372"/>
                  <a:gd name="connsiteX2" fmla="*/ 1052108 w 1052372"/>
                  <a:gd name="connsiteY2" fmla="*/ 260912 h 1052372"/>
                  <a:gd name="connsiteX3" fmla="*/ 790986 w 1052372"/>
                  <a:gd name="connsiteY3" fmla="*/ -210 h 1052372"/>
                  <a:gd name="connsiteX4" fmla="*/ 525947 w 1052372"/>
                  <a:gd name="connsiteY4" fmla="*/ 264879 h 1052372"/>
                  <a:gd name="connsiteX5" fmla="*/ 260858 w 1052372"/>
                  <a:gd name="connsiteY5" fmla="*/ -210 h 1052372"/>
                  <a:gd name="connsiteX6" fmla="*/ -264 w 1052372"/>
                  <a:gd name="connsiteY6" fmla="*/ 260912 h 1052372"/>
                  <a:gd name="connsiteX7" fmla="*/ 264825 w 1052372"/>
                  <a:gd name="connsiteY7" fmla="*/ 525952 h 1052372"/>
                  <a:gd name="connsiteX8" fmla="*/ -264 w 1052372"/>
                  <a:gd name="connsiteY8" fmla="*/ 791041 h 1052372"/>
                  <a:gd name="connsiteX9" fmla="*/ 260858 w 1052372"/>
                  <a:gd name="connsiteY9" fmla="*/ 1052163 h 1052372"/>
                  <a:gd name="connsiteX10" fmla="*/ 525897 w 1052372"/>
                  <a:gd name="connsiteY10" fmla="*/ 787074 h 1052372"/>
                  <a:gd name="connsiteX11" fmla="*/ 790986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08" y="791041"/>
                    </a:moveTo>
                    <a:lnTo>
                      <a:pt x="787019" y="525952"/>
                    </a:lnTo>
                    <a:lnTo>
                      <a:pt x="1052108" y="260912"/>
                    </a:lnTo>
                    <a:lnTo>
                      <a:pt x="790986" y="-210"/>
                    </a:lnTo>
                    <a:lnTo>
                      <a:pt x="525947" y="264879"/>
                    </a:lnTo>
                    <a:lnTo>
                      <a:pt x="260858" y="-210"/>
                    </a:lnTo>
                    <a:lnTo>
                      <a:pt x="-264" y="260912"/>
                    </a:lnTo>
                    <a:lnTo>
                      <a:pt x="264825" y="525952"/>
                    </a:lnTo>
                    <a:lnTo>
                      <a:pt x="-264" y="791041"/>
                    </a:lnTo>
                    <a:lnTo>
                      <a:pt x="260858" y="1052163"/>
                    </a:lnTo>
                    <a:lnTo>
                      <a:pt x="525897" y="787074"/>
                    </a:lnTo>
                    <a:lnTo>
                      <a:pt x="79098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0" name="Frihåndsform: figur 149">
                <a:extLst>
                  <a:ext uri="{FF2B5EF4-FFF2-40B4-BE49-F238E27FC236}">
                    <a16:creationId xmlns:a16="http://schemas.microsoft.com/office/drawing/2014/main" id="{3E4D84F1-7C8B-5734-E8D5-00D383F06C49}"/>
                  </a:ext>
                </a:extLst>
              </p:cNvPr>
              <p:cNvSpPr/>
              <p:nvPr/>
            </p:nvSpPr>
            <p:spPr>
              <a:xfrm>
                <a:off x="20807143" y="-3631262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041 h 1052372"/>
                  <a:gd name="connsiteX1" fmla="*/ 786966 w 1052322"/>
                  <a:gd name="connsiteY1" fmla="*/ 525952 h 1052372"/>
                  <a:gd name="connsiteX2" fmla="*/ 1052005 w 1052322"/>
                  <a:gd name="connsiteY2" fmla="*/ 260912 h 1052372"/>
                  <a:gd name="connsiteX3" fmla="*/ 790883 w 1052322"/>
                  <a:gd name="connsiteY3" fmla="*/ -210 h 1052372"/>
                  <a:gd name="connsiteX4" fmla="*/ 525844 w 1052322"/>
                  <a:gd name="connsiteY4" fmla="*/ 264879 h 1052372"/>
                  <a:gd name="connsiteX5" fmla="*/ 260755 w 1052322"/>
                  <a:gd name="connsiteY5" fmla="*/ -210 h 1052372"/>
                  <a:gd name="connsiteX6" fmla="*/ -318 w 1052322"/>
                  <a:gd name="connsiteY6" fmla="*/ 260912 h 1052372"/>
                  <a:gd name="connsiteX7" fmla="*/ 264721 w 1052322"/>
                  <a:gd name="connsiteY7" fmla="*/ 525952 h 1052372"/>
                  <a:gd name="connsiteX8" fmla="*/ -318 w 1052322"/>
                  <a:gd name="connsiteY8" fmla="*/ 791041 h 1052372"/>
                  <a:gd name="connsiteX9" fmla="*/ 260755 w 1052322"/>
                  <a:gd name="connsiteY9" fmla="*/ 1052113 h 1052372"/>
                  <a:gd name="connsiteX10" fmla="*/ 525844 w 1052322"/>
                  <a:gd name="connsiteY10" fmla="*/ 787074 h 1052372"/>
                  <a:gd name="connsiteX11" fmla="*/ 79088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041"/>
                    </a:moveTo>
                    <a:lnTo>
                      <a:pt x="786966" y="525952"/>
                    </a:lnTo>
                    <a:lnTo>
                      <a:pt x="1052005" y="260912"/>
                    </a:lnTo>
                    <a:lnTo>
                      <a:pt x="790883" y="-210"/>
                    </a:lnTo>
                    <a:lnTo>
                      <a:pt x="525844" y="264879"/>
                    </a:lnTo>
                    <a:lnTo>
                      <a:pt x="260755" y="-210"/>
                    </a:lnTo>
                    <a:lnTo>
                      <a:pt x="-318" y="260912"/>
                    </a:lnTo>
                    <a:lnTo>
                      <a:pt x="264721" y="525952"/>
                    </a:lnTo>
                    <a:lnTo>
                      <a:pt x="-318" y="791041"/>
                    </a:lnTo>
                    <a:lnTo>
                      <a:pt x="260755" y="1052113"/>
                    </a:lnTo>
                    <a:lnTo>
                      <a:pt x="525844" y="787074"/>
                    </a:lnTo>
                    <a:lnTo>
                      <a:pt x="79088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1" name="Frihåndsform: figur 150">
                <a:extLst>
                  <a:ext uri="{FF2B5EF4-FFF2-40B4-BE49-F238E27FC236}">
                    <a16:creationId xmlns:a16="http://schemas.microsoft.com/office/drawing/2014/main" id="{C97E4DBA-0608-A5FC-3163-5E7E3A950380}"/>
                  </a:ext>
                </a:extLst>
              </p:cNvPr>
              <p:cNvSpPr/>
              <p:nvPr/>
            </p:nvSpPr>
            <p:spPr>
              <a:xfrm>
                <a:off x="22911838" y="-3631262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041 h 1052372"/>
                  <a:gd name="connsiteX1" fmla="*/ 786809 w 1052322"/>
                  <a:gd name="connsiteY1" fmla="*/ 525952 h 1052372"/>
                  <a:gd name="connsiteX2" fmla="*/ 1051898 w 1052322"/>
                  <a:gd name="connsiteY2" fmla="*/ 260912 h 1052372"/>
                  <a:gd name="connsiteX3" fmla="*/ 790776 w 1052322"/>
                  <a:gd name="connsiteY3" fmla="*/ -210 h 1052372"/>
                  <a:gd name="connsiteX4" fmla="*/ 525736 w 1052322"/>
                  <a:gd name="connsiteY4" fmla="*/ 264879 h 1052372"/>
                  <a:gd name="connsiteX5" fmla="*/ 260647 w 1052322"/>
                  <a:gd name="connsiteY5" fmla="*/ -210 h 1052372"/>
                  <a:gd name="connsiteX6" fmla="*/ -425 w 1052322"/>
                  <a:gd name="connsiteY6" fmla="*/ 260912 h 1052372"/>
                  <a:gd name="connsiteX7" fmla="*/ 264614 w 1052322"/>
                  <a:gd name="connsiteY7" fmla="*/ 525952 h 1052372"/>
                  <a:gd name="connsiteX8" fmla="*/ -425 w 1052322"/>
                  <a:gd name="connsiteY8" fmla="*/ 791041 h 1052372"/>
                  <a:gd name="connsiteX9" fmla="*/ 260647 w 1052322"/>
                  <a:gd name="connsiteY9" fmla="*/ 1052113 h 1052372"/>
                  <a:gd name="connsiteX10" fmla="*/ 525736 w 1052322"/>
                  <a:gd name="connsiteY10" fmla="*/ 787074 h 1052372"/>
                  <a:gd name="connsiteX11" fmla="*/ 790776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041"/>
                    </a:moveTo>
                    <a:lnTo>
                      <a:pt x="786809" y="525952"/>
                    </a:lnTo>
                    <a:lnTo>
                      <a:pt x="1051898" y="260912"/>
                    </a:lnTo>
                    <a:lnTo>
                      <a:pt x="790776" y="-210"/>
                    </a:lnTo>
                    <a:lnTo>
                      <a:pt x="525736" y="264879"/>
                    </a:lnTo>
                    <a:lnTo>
                      <a:pt x="260647" y="-210"/>
                    </a:lnTo>
                    <a:lnTo>
                      <a:pt x="-425" y="260912"/>
                    </a:lnTo>
                    <a:lnTo>
                      <a:pt x="264614" y="525952"/>
                    </a:lnTo>
                    <a:lnTo>
                      <a:pt x="-425" y="791041"/>
                    </a:lnTo>
                    <a:lnTo>
                      <a:pt x="260647" y="1052113"/>
                    </a:lnTo>
                    <a:lnTo>
                      <a:pt x="525736" y="787074"/>
                    </a:lnTo>
                    <a:lnTo>
                      <a:pt x="79077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åndsform: figur 151">
                <a:extLst>
                  <a:ext uri="{FF2B5EF4-FFF2-40B4-BE49-F238E27FC236}">
                    <a16:creationId xmlns:a16="http://schemas.microsoft.com/office/drawing/2014/main" id="{37AE1171-FDB1-E439-4624-8E8A1461E372}"/>
                  </a:ext>
                </a:extLst>
              </p:cNvPr>
              <p:cNvSpPr/>
              <p:nvPr/>
            </p:nvSpPr>
            <p:spPr>
              <a:xfrm>
                <a:off x="19754771" y="-6788280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202 h 1052322"/>
                  <a:gd name="connsiteX1" fmla="*/ 787019 w 1052372"/>
                  <a:gd name="connsiteY1" fmla="*/ 526113 h 1052322"/>
                  <a:gd name="connsiteX2" fmla="*/ 1052108 w 1052372"/>
                  <a:gd name="connsiteY2" fmla="*/ 261073 h 1052322"/>
                  <a:gd name="connsiteX3" fmla="*/ 790986 w 1052372"/>
                  <a:gd name="connsiteY3" fmla="*/ -49 h 1052322"/>
                  <a:gd name="connsiteX4" fmla="*/ 525947 w 1052372"/>
                  <a:gd name="connsiteY4" fmla="*/ 264991 h 1052322"/>
                  <a:gd name="connsiteX5" fmla="*/ 260858 w 1052372"/>
                  <a:gd name="connsiteY5" fmla="*/ -49 h 1052322"/>
                  <a:gd name="connsiteX6" fmla="*/ -264 w 1052372"/>
                  <a:gd name="connsiteY6" fmla="*/ 261073 h 1052322"/>
                  <a:gd name="connsiteX7" fmla="*/ 264825 w 1052372"/>
                  <a:gd name="connsiteY7" fmla="*/ 526113 h 1052322"/>
                  <a:gd name="connsiteX8" fmla="*/ -264 w 1052372"/>
                  <a:gd name="connsiteY8" fmla="*/ 791202 h 1052322"/>
                  <a:gd name="connsiteX9" fmla="*/ 260858 w 1052372"/>
                  <a:gd name="connsiteY9" fmla="*/ 1052274 h 1052322"/>
                  <a:gd name="connsiteX10" fmla="*/ 525897 w 1052372"/>
                  <a:gd name="connsiteY10" fmla="*/ 787235 h 1052322"/>
                  <a:gd name="connsiteX11" fmla="*/ 79098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202"/>
                    </a:moveTo>
                    <a:lnTo>
                      <a:pt x="787019" y="526113"/>
                    </a:lnTo>
                    <a:lnTo>
                      <a:pt x="1052108" y="261073"/>
                    </a:lnTo>
                    <a:lnTo>
                      <a:pt x="790986" y="-49"/>
                    </a:lnTo>
                    <a:lnTo>
                      <a:pt x="525947" y="264991"/>
                    </a:lnTo>
                    <a:lnTo>
                      <a:pt x="260858" y="-49"/>
                    </a:lnTo>
                    <a:lnTo>
                      <a:pt x="-264" y="261073"/>
                    </a:lnTo>
                    <a:lnTo>
                      <a:pt x="264825" y="526113"/>
                    </a:lnTo>
                    <a:lnTo>
                      <a:pt x="-264" y="791202"/>
                    </a:lnTo>
                    <a:lnTo>
                      <a:pt x="260858" y="1052274"/>
                    </a:lnTo>
                    <a:lnTo>
                      <a:pt x="525897" y="787235"/>
                    </a:lnTo>
                    <a:lnTo>
                      <a:pt x="79098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åndsform: figur 152">
                <a:extLst>
                  <a:ext uri="{FF2B5EF4-FFF2-40B4-BE49-F238E27FC236}">
                    <a16:creationId xmlns:a16="http://schemas.microsoft.com/office/drawing/2014/main" id="{7D650D2A-461C-0EA5-E61A-43B1E75FDD28}"/>
                  </a:ext>
                </a:extLst>
              </p:cNvPr>
              <p:cNvSpPr/>
              <p:nvPr/>
            </p:nvSpPr>
            <p:spPr>
              <a:xfrm>
                <a:off x="21859466" y="-5735907"/>
                <a:ext cx="1052322" cy="1052322"/>
              </a:xfrm>
              <a:custGeom>
                <a:avLst/>
                <a:gdLst>
                  <a:gd name="connsiteX0" fmla="*/ 1051951 w 1052322"/>
                  <a:gd name="connsiteY0" fmla="*/ 791098 h 1052322"/>
                  <a:gd name="connsiteX1" fmla="*/ 786912 w 1052322"/>
                  <a:gd name="connsiteY1" fmla="*/ 526059 h 1052322"/>
                  <a:gd name="connsiteX2" fmla="*/ 1051951 w 1052322"/>
                  <a:gd name="connsiteY2" fmla="*/ 260970 h 1052322"/>
                  <a:gd name="connsiteX3" fmla="*/ 790879 w 1052322"/>
                  <a:gd name="connsiteY3" fmla="*/ -102 h 1052322"/>
                  <a:gd name="connsiteX4" fmla="*/ 525790 w 1052322"/>
                  <a:gd name="connsiteY4" fmla="*/ 264937 h 1052322"/>
                  <a:gd name="connsiteX5" fmla="*/ 260750 w 1052322"/>
                  <a:gd name="connsiteY5" fmla="*/ -102 h 1052322"/>
                  <a:gd name="connsiteX6" fmla="*/ -372 w 1052322"/>
                  <a:gd name="connsiteY6" fmla="*/ 260970 h 1052322"/>
                  <a:gd name="connsiteX7" fmla="*/ 264717 w 1052322"/>
                  <a:gd name="connsiteY7" fmla="*/ 526059 h 1052322"/>
                  <a:gd name="connsiteX8" fmla="*/ -372 w 1052322"/>
                  <a:gd name="connsiteY8" fmla="*/ 791098 h 1052322"/>
                  <a:gd name="connsiteX9" fmla="*/ 260750 w 1052322"/>
                  <a:gd name="connsiteY9" fmla="*/ 1052220 h 1052322"/>
                  <a:gd name="connsiteX10" fmla="*/ 525790 w 1052322"/>
                  <a:gd name="connsiteY10" fmla="*/ 787131 h 1052322"/>
                  <a:gd name="connsiteX11" fmla="*/ 790879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1951" y="791098"/>
                    </a:moveTo>
                    <a:lnTo>
                      <a:pt x="786912" y="526059"/>
                    </a:lnTo>
                    <a:lnTo>
                      <a:pt x="1051951" y="260970"/>
                    </a:lnTo>
                    <a:lnTo>
                      <a:pt x="790879" y="-102"/>
                    </a:lnTo>
                    <a:lnTo>
                      <a:pt x="525790" y="264937"/>
                    </a:lnTo>
                    <a:lnTo>
                      <a:pt x="260750" y="-102"/>
                    </a:lnTo>
                    <a:lnTo>
                      <a:pt x="-372" y="260970"/>
                    </a:lnTo>
                    <a:lnTo>
                      <a:pt x="264717" y="526059"/>
                    </a:lnTo>
                    <a:lnTo>
                      <a:pt x="-372" y="791098"/>
                    </a:lnTo>
                    <a:lnTo>
                      <a:pt x="260750" y="1052220"/>
                    </a:lnTo>
                    <a:lnTo>
                      <a:pt x="525790" y="787131"/>
                    </a:lnTo>
                    <a:lnTo>
                      <a:pt x="790879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åndsform: figur 153">
                <a:extLst>
                  <a:ext uri="{FF2B5EF4-FFF2-40B4-BE49-F238E27FC236}">
                    <a16:creationId xmlns:a16="http://schemas.microsoft.com/office/drawing/2014/main" id="{0E5018FC-CF5C-BC15-7D7D-865A159B5966}"/>
                  </a:ext>
                </a:extLst>
              </p:cNvPr>
              <p:cNvSpPr/>
              <p:nvPr/>
            </p:nvSpPr>
            <p:spPr>
              <a:xfrm>
                <a:off x="22911789" y="-6788280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202 h 1052322"/>
                  <a:gd name="connsiteX1" fmla="*/ 786908 w 1052372"/>
                  <a:gd name="connsiteY1" fmla="*/ 526113 h 1052322"/>
                  <a:gd name="connsiteX2" fmla="*/ 1051947 w 1052372"/>
                  <a:gd name="connsiteY2" fmla="*/ 261073 h 1052322"/>
                  <a:gd name="connsiteX3" fmla="*/ 790825 w 1052372"/>
                  <a:gd name="connsiteY3" fmla="*/ -49 h 1052322"/>
                  <a:gd name="connsiteX4" fmla="*/ 525786 w 1052372"/>
                  <a:gd name="connsiteY4" fmla="*/ 264991 h 1052322"/>
                  <a:gd name="connsiteX5" fmla="*/ 260697 w 1052372"/>
                  <a:gd name="connsiteY5" fmla="*/ -49 h 1052322"/>
                  <a:gd name="connsiteX6" fmla="*/ -376 w 1052372"/>
                  <a:gd name="connsiteY6" fmla="*/ 261073 h 1052322"/>
                  <a:gd name="connsiteX7" fmla="*/ 264664 w 1052372"/>
                  <a:gd name="connsiteY7" fmla="*/ 526113 h 1052322"/>
                  <a:gd name="connsiteX8" fmla="*/ -425 w 1052372"/>
                  <a:gd name="connsiteY8" fmla="*/ 791202 h 1052322"/>
                  <a:gd name="connsiteX9" fmla="*/ 260697 w 1052372"/>
                  <a:gd name="connsiteY9" fmla="*/ 1052274 h 1052322"/>
                  <a:gd name="connsiteX10" fmla="*/ 525786 w 1052372"/>
                  <a:gd name="connsiteY10" fmla="*/ 787235 h 1052322"/>
                  <a:gd name="connsiteX11" fmla="*/ 790825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202"/>
                    </a:moveTo>
                    <a:lnTo>
                      <a:pt x="786908" y="526113"/>
                    </a:lnTo>
                    <a:lnTo>
                      <a:pt x="1051947" y="261073"/>
                    </a:lnTo>
                    <a:lnTo>
                      <a:pt x="790825" y="-49"/>
                    </a:lnTo>
                    <a:lnTo>
                      <a:pt x="525786" y="264991"/>
                    </a:lnTo>
                    <a:lnTo>
                      <a:pt x="260697" y="-49"/>
                    </a:lnTo>
                    <a:lnTo>
                      <a:pt x="-376" y="261073"/>
                    </a:lnTo>
                    <a:lnTo>
                      <a:pt x="264664" y="526113"/>
                    </a:lnTo>
                    <a:lnTo>
                      <a:pt x="-425" y="791202"/>
                    </a:lnTo>
                    <a:lnTo>
                      <a:pt x="260697" y="1052274"/>
                    </a:lnTo>
                    <a:lnTo>
                      <a:pt x="525786" y="787235"/>
                    </a:lnTo>
                    <a:lnTo>
                      <a:pt x="790825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5" name="Frihåndsform: figur 154">
                <a:extLst>
                  <a:ext uri="{FF2B5EF4-FFF2-40B4-BE49-F238E27FC236}">
                    <a16:creationId xmlns:a16="http://schemas.microsoft.com/office/drawing/2014/main" id="{0393547D-9305-1093-5F83-A13D4A23D3EF}"/>
                  </a:ext>
                </a:extLst>
              </p:cNvPr>
              <p:cNvSpPr/>
              <p:nvPr/>
            </p:nvSpPr>
            <p:spPr>
              <a:xfrm>
                <a:off x="20807143" y="-6788280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202 h 1052372"/>
                  <a:gd name="connsiteX1" fmla="*/ 786966 w 1052322"/>
                  <a:gd name="connsiteY1" fmla="*/ 526113 h 1052372"/>
                  <a:gd name="connsiteX2" fmla="*/ 1052005 w 1052322"/>
                  <a:gd name="connsiteY2" fmla="*/ 261073 h 1052372"/>
                  <a:gd name="connsiteX3" fmla="*/ 790883 w 1052322"/>
                  <a:gd name="connsiteY3" fmla="*/ -49 h 1052372"/>
                  <a:gd name="connsiteX4" fmla="*/ 525844 w 1052322"/>
                  <a:gd name="connsiteY4" fmla="*/ 264991 h 1052372"/>
                  <a:gd name="connsiteX5" fmla="*/ 260755 w 1052322"/>
                  <a:gd name="connsiteY5" fmla="*/ -49 h 1052372"/>
                  <a:gd name="connsiteX6" fmla="*/ -318 w 1052322"/>
                  <a:gd name="connsiteY6" fmla="*/ 261073 h 1052372"/>
                  <a:gd name="connsiteX7" fmla="*/ 264721 w 1052322"/>
                  <a:gd name="connsiteY7" fmla="*/ 526113 h 1052372"/>
                  <a:gd name="connsiteX8" fmla="*/ -318 w 1052322"/>
                  <a:gd name="connsiteY8" fmla="*/ 791202 h 1052372"/>
                  <a:gd name="connsiteX9" fmla="*/ 260755 w 1052322"/>
                  <a:gd name="connsiteY9" fmla="*/ 1052324 h 1052372"/>
                  <a:gd name="connsiteX10" fmla="*/ 525844 w 1052322"/>
                  <a:gd name="connsiteY10" fmla="*/ 787235 h 1052372"/>
                  <a:gd name="connsiteX11" fmla="*/ 790883 w 1052322"/>
                  <a:gd name="connsiteY11" fmla="*/ 1052274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202"/>
                    </a:moveTo>
                    <a:lnTo>
                      <a:pt x="786966" y="526113"/>
                    </a:lnTo>
                    <a:lnTo>
                      <a:pt x="1052005" y="261073"/>
                    </a:lnTo>
                    <a:lnTo>
                      <a:pt x="790883" y="-49"/>
                    </a:lnTo>
                    <a:lnTo>
                      <a:pt x="525844" y="264991"/>
                    </a:lnTo>
                    <a:lnTo>
                      <a:pt x="260755" y="-49"/>
                    </a:lnTo>
                    <a:lnTo>
                      <a:pt x="-318" y="261073"/>
                    </a:lnTo>
                    <a:lnTo>
                      <a:pt x="264721" y="526113"/>
                    </a:lnTo>
                    <a:lnTo>
                      <a:pt x="-318" y="791202"/>
                    </a:lnTo>
                    <a:lnTo>
                      <a:pt x="260755" y="1052324"/>
                    </a:lnTo>
                    <a:lnTo>
                      <a:pt x="525844" y="787235"/>
                    </a:lnTo>
                    <a:lnTo>
                      <a:pt x="790883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6" name="Frihåndsform: figur 155">
                <a:extLst>
                  <a:ext uri="{FF2B5EF4-FFF2-40B4-BE49-F238E27FC236}">
                    <a16:creationId xmlns:a16="http://schemas.microsoft.com/office/drawing/2014/main" id="{734A1375-99EF-4F1F-1AC8-54B230A06C0B}"/>
                  </a:ext>
                </a:extLst>
              </p:cNvPr>
              <p:cNvSpPr/>
              <p:nvPr/>
            </p:nvSpPr>
            <p:spPr>
              <a:xfrm>
                <a:off x="20807143" y="-5735957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148 h 1052372"/>
                  <a:gd name="connsiteX1" fmla="*/ 786966 w 1052322"/>
                  <a:gd name="connsiteY1" fmla="*/ 526109 h 1052372"/>
                  <a:gd name="connsiteX2" fmla="*/ 1052005 w 1052322"/>
                  <a:gd name="connsiteY2" fmla="*/ 261020 h 1052372"/>
                  <a:gd name="connsiteX3" fmla="*/ 790883 w 1052322"/>
                  <a:gd name="connsiteY3" fmla="*/ -102 h 1052372"/>
                  <a:gd name="connsiteX4" fmla="*/ 525844 w 1052322"/>
                  <a:gd name="connsiteY4" fmla="*/ 264986 h 1052372"/>
                  <a:gd name="connsiteX5" fmla="*/ 260755 w 1052322"/>
                  <a:gd name="connsiteY5" fmla="*/ -102 h 1052372"/>
                  <a:gd name="connsiteX6" fmla="*/ -318 w 1052322"/>
                  <a:gd name="connsiteY6" fmla="*/ 261020 h 1052372"/>
                  <a:gd name="connsiteX7" fmla="*/ 264721 w 1052322"/>
                  <a:gd name="connsiteY7" fmla="*/ 526109 h 1052372"/>
                  <a:gd name="connsiteX8" fmla="*/ -318 w 1052322"/>
                  <a:gd name="connsiteY8" fmla="*/ 791148 h 1052372"/>
                  <a:gd name="connsiteX9" fmla="*/ 260755 w 1052322"/>
                  <a:gd name="connsiteY9" fmla="*/ 1052270 h 1052372"/>
                  <a:gd name="connsiteX10" fmla="*/ 525844 w 1052322"/>
                  <a:gd name="connsiteY10" fmla="*/ 787181 h 1052372"/>
                  <a:gd name="connsiteX11" fmla="*/ 790883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148"/>
                    </a:moveTo>
                    <a:lnTo>
                      <a:pt x="786966" y="526109"/>
                    </a:lnTo>
                    <a:lnTo>
                      <a:pt x="1052005" y="261020"/>
                    </a:lnTo>
                    <a:lnTo>
                      <a:pt x="790883" y="-102"/>
                    </a:lnTo>
                    <a:lnTo>
                      <a:pt x="525844" y="264986"/>
                    </a:lnTo>
                    <a:lnTo>
                      <a:pt x="260755" y="-102"/>
                    </a:lnTo>
                    <a:lnTo>
                      <a:pt x="-318" y="261020"/>
                    </a:lnTo>
                    <a:lnTo>
                      <a:pt x="264721" y="526109"/>
                    </a:lnTo>
                    <a:lnTo>
                      <a:pt x="-318" y="791148"/>
                    </a:lnTo>
                    <a:lnTo>
                      <a:pt x="260755" y="1052270"/>
                    </a:lnTo>
                    <a:lnTo>
                      <a:pt x="525844" y="787181"/>
                    </a:lnTo>
                    <a:lnTo>
                      <a:pt x="79088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7" name="Frihåndsform: figur 156">
                <a:extLst>
                  <a:ext uri="{FF2B5EF4-FFF2-40B4-BE49-F238E27FC236}">
                    <a16:creationId xmlns:a16="http://schemas.microsoft.com/office/drawing/2014/main" id="{0106C44E-572B-1B8F-DA5F-3A302C94695E}"/>
                  </a:ext>
                </a:extLst>
              </p:cNvPr>
              <p:cNvSpPr/>
              <p:nvPr/>
            </p:nvSpPr>
            <p:spPr>
              <a:xfrm>
                <a:off x="22911838" y="-5735957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148 h 1052372"/>
                  <a:gd name="connsiteX1" fmla="*/ 786809 w 1052322"/>
                  <a:gd name="connsiteY1" fmla="*/ 526109 h 1052372"/>
                  <a:gd name="connsiteX2" fmla="*/ 1051898 w 1052322"/>
                  <a:gd name="connsiteY2" fmla="*/ 261020 h 1052372"/>
                  <a:gd name="connsiteX3" fmla="*/ 790776 w 1052322"/>
                  <a:gd name="connsiteY3" fmla="*/ -102 h 1052372"/>
                  <a:gd name="connsiteX4" fmla="*/ 525736 w 1052322"/>
                  <a:gd name="connsiteY4" fmla="*/ 264986 h 1052372"/>
                  <a:gd name="connsiteX5" fmla="*/ 260647 w 1052322"/>
                  <a:gd name="connsiteY5" fmla="*/ -102 h 1052372"/>
                  <a:gd name="connsiteX6" fmla="*/ -425 w 1052322"/>
                  <a:gd name="connsiteY6" fmla="*/ 261020 h 1052372"/>
                  <a:gd name="connsiteX7" fmla="*/ 264614 w 1052322"/>
                  <a:gd name="connsiteY7" fmla="*/ 526109 h 1052372"/>
                  <a:gd name="connsiteX8" fmla="*/ -425 w 1052322"/>
                  <a:gd name="connsiteY8" fmla="*/ 791148 h 1052372"/>
                  <a:gd name="connsiteX9" fmla="*/ 260647 w 1052322"/>
                  <a:gd name="connsiteY9" fmla="*/ 1052270 h 1052372"/>
                  <a:gd name="connsiteX10" fmla="*/ 525736 w 1052322"/>
                  <a:gd name="connsiteY10" fmla="*/ 787181 h 1052372"/>
                  <a:gd name="connsiteX11" fmla="*/ 790776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148"/>
                    </a:moveTo>
                    <a:lnTo>
                      <a:pt x="786809" y="526109"/>
                    </a:lnTo>
                    <a:lnTo>
                      <a:pt x="1051898" y="261020"/>
                    </a:lnTo>
                    <a:lnTo>
                      <a:pt x="790776" y="-102"/>
                    </a:lnTo>
                    <a:lnTo>
                      <a:pt x="525736" y="264986"/>
                    </a:lnTo>
                    <a:lnTo>
                      <a:pt x="260647" y="-102"/>
                    </a:lnTo>
                    <a:lnTo>
                      <a:pt x="-425" y="261020"/>
                    </a:lnTo>
                    <a:lnTo>
                      <a:pt x="264614" y="526109"/>
                    </a:lnTo>
                    <a:lnTo>
                      <a:pt x="-425" y="791148"/>
                    </a:lnTo>
                    <a:lnTo>
                      <a:pt x="260647" y="1052270"/>
                    </a:lnTo>
                    <a:lnTo>
                      <a:pt x="525736" y="787181"/>
                    </a:lnTo>
                    <a:lnTo>
                      <a:pt x="790776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0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9F8C65-A961-40C3-A3CB-6BB0E6DE06C7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2395AB1C-9A7B-02E1-6C2C-D6BEA1A6E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6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22C5ABD-1C42-4932-A40D-B52E5E2CD9B3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8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03802A4-AD5E-4CAF-94FB-5A1C3A82D751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38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634845C-EEC3-45F0-ACDF-9758F3FF8156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47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C403CEA-F5DD-43FC-9A3D-5F658615468C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5600C26D-B8B2-42CE-83EB-30D642F798FC}" type="datetime1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27BD0A4E-DE50-01B4-DD30-BEFF2B786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12" name="Grafikk 11" descr="Miljøfyrtårn, Norefjell, MOT, Trafikksikker kommune">
            <a:extLst>
              <a:ext uri="{FF2B5EF4-FFF2-40B4-BE49-F238E27FC236}">
                <a16:creationId xmlns:a16="http://schemas.microsoft.com/office/drawing/2014/main" id="{46184174-CDBA-873C-959A-ECFC1BE15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6" y="11683965"/>
            <a:ext cx="5302800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E6EBDD3C-3E08-45E8-827F-6A937C5F1D4D}" type="datetime1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15" name="Grafikk 14" descr="Krødsherad kommune">
            <a:extLst>
              <a:ext uri="{FF2B5EF4-FFF2-40B4-BE49-F238E27FC236}">
                <a16:creationId xmlns:a16="http://schemas.microsoft.com/office/drawing/2014/main" id="{4F8891E4-C3C0-F298-2710-B501D62D0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8" name="Grafikk 7" descr="Miljøfyrtårn, Norefjell, MOT, Trafikksikker kommune">
            <a:extLst>
              <a:ext uri="{FF2B5EF4-FFF2-40B4-BE49-F238E27FC236}">
                <a16:creationId xmlns:a16="http://schemas.microsoft.com/office/drawing/2014/main" id="{5A199638-89FB-6F45-154A-A791125EB0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4" y="11683965"/>
            <a:ext cx="5340858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2EB7D6B3-63D6-4CBF-9F9E-4987897B2877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7264ED6E-879A-5C68-2965-4AF6E89CA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1" name="Grafikk 10" descr="Vertskap i verdensklasse">
            <a:extLst>
              <a:ext uri="{FF2B5EF4-FFF2-40B4-BE49-F238E27FC236}">
                <a16:creationId xmlns:a16="http://schemas.microsoft.com/office/drawing/2014/main" id="{BCBA4906-C98D-4FE4-0F3F-D5AD013606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69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2FD0EEE6-CE1F-48CA-9C95-A777F7140E01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306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EE47D745-4676-4B21-9254-C6857F0CD171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0674FC6C-0642-E773-072A-45FF014A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4ED260C-C368-40D0-89A7-7FB85EE953BD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10082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F168DC3-FFF4-40AB-9883-FD49B016ADC9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6E3E45B-6112-6864-EFE8-1CB7F511F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7B208CCB-6150-D914-8BD0-804DE169D4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7C401E3-14B8-2C36-EFA1-9DDCF7DFA8E7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782B327-8D67-21E3-BC6B-E83131869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12447338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5E49B-6020-4468-9F5D-E9F05CDD3460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E2326AB-EE4E-AB73-CB28-94F5C240F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7427" y="4170218"/>
            <a:ext cx="20497363" cy="6705600"/>
          </a:xfrm>
          <a:prstGeom prst="rect">
            <a:avLst/>
          </a:prstGeom>
        </p:spPr>
        <p:txBody>
          <a:bodyPr lIns="0" tIns="0" rIns="0" bIns="0" numCol="3" spcCol="1260000"/>
          <a:lstStyle>
            <a:lvl1pPr marL="430213" indent="-43021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1pPr>
            <a:lvl2pPr marL="860426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2pPr>
            <a:lvl3pPr marL="1290639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3pPr>
            <a:lvl4pPr marL="1720852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4pPr>
            <a:lvl5pPr marL="2151065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4BEFE64-AB71-D26B-897B-51A87F073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7D28C96-E5C7-45DE-9390-4E9A224189F5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</a:t>
            </a:r>
          </a:p>
        </p:txBody>
      </p:sp>
    </p:spTree>
    <p:extLst>
      <p:ext uri="{BB962C8B-B14F-4D97-AF65-F5344CB8AC3E}">
        <p14:creationId xmlns:p14="http://schemas.microsoft.com/office/powerpoint/2010/main" val="37994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BACF41-7220-2364-4B5D-65EE17B4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870CF1-CA21-EE2A-B37E-A5203A5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426" y="4170218"/>
            <a:ext cx="20847562" cy="756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BE544D-9D81-C8B2-3278-B84AF5C1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07" y="-184659"/>
            <a:ext cx="5486043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27EC5-3A9D-48DE-9168-BF8E3C89CA33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AF4ED8-5972-F03E-0673-3298C36A3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9804" y="12732321"/>
            <a:ext cx="822906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E52429-89CB-6D0E-145B-4ABA01FE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698031"/>
            <a:ext cx="5486043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2000"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2AF0CEF-E1A6-CC11-0942-027553E87B56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k 14">
            <a:extLst>
              <a:ext uri="{FF2B5EF4-FFF2-40B4-BE49-F238E27FC236}">
                <a16:creationId xmlns:a16="http://schemas.microsoft.com/office/drawing/2014/main" id="{739B7C8F-032F-1FA7-5DEC-EA2F1E7499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92CB22A-9A04-EF83-D8BE-DF2226E41A20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tx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5728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70" r:id="rId5"/>
    <p:sldLayoutId id="2147483661" r:id="rId6"/>
    <p:sldLayoutId id="2147483671" r:id="rId7"/>
    <p:sldLayoutId id="2147483662" r:id="rId8"/>
    <p:sldLayoutId id="2147483651" r:id="rId9"/>
    <p:sldLayoutId id="2147483663" r:id="rId10"/>
    <p:sldLayoutId id="2147483664" r:id="rId11"/>
    <p:sldLayoutId id="2147483672" r:id="rId12"/>
    <p:sldLayoutId id="2147483673" r:id="rId13"/>
    <p:sldLayoutId id="2147483665" r:id="rId14"/>
    <p:sldLayoutId id="2147483674" r:id="rId15"/>
    <p:sldLayoutId id="2147483675" r:id="rId16"/>
    <p:sldLayoutId id="2147483666" r:id="rId17"/>
    <p:sldLayoutId id="2147483676" r:id="rId18"/>
    <p:sldLayoutId id="2147483677" r:id="rId19"/>
    <p:sldLayoutId id="2147483652" r:id="rId20"/>
    <p:sldLayoutId id="2147483678" r:id="rId21"/>
    <p:sldLayoutId id="2147483679" r:id="rId22"/>
    <p:sldLayoutId id="2147483667" r:id="rId23"/>
    <p:sldLayoutId id="2147483668" r:id="rId24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213" indent="-430213" algn="l" defTabSz="1828709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0426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639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852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5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2D825-CE43-37C5-C3FB-2A5D6C2EE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5" y="6249852"/>
            <a:ext cx="17281823" cy="3108543"/>
          </a:xfrm>
        </p:spPr>
        <p:txBody>
          <a:bodyPr/>
          <a:lstStyle/>
          <a:p>
            <a:r>
              <a:rPr lang="nb-NO" sz="8800" dirty="0"/>
              <a:t>Langsiktig driftsanalyse og investeringsplan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570F7A-10F9-54D7-0577-A86DD4696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07. mars 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87BE0C-2909-CBF5-A8F1-10909A31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0AF734-5B62-D305-7B2B-89F59893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4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/>
          <a:lstStyle/>
          <a:p>
            <a:r>
              <a:rPr lang="en-US" dirty="0" err="1"/>
              <a:t>Disposisjonsfond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423780" cy="75645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indikasjon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økonomisk</a:t>
            </a:r>
            <a:r>
              <a:rPr lang="en-US" dirty="0"/>
              <a:t> buffer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fritt</a:t>
            </a:r>
            <a:r>
              <a:rPr lang="en-US" dirty="0"/>
              <a:t> </a:t>
            </a:r>
            <a:r>
              <a:rPr lang="en-US" dirty="0" err="1"/>
              <a:t>benyttes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 err="1"/>
              <a:t>Disposisjonsfond</a:t>
            </a:r>
            <a:r>
              <a:rPr lang="en-US" dirty="0"/>
              <a:t> per 31.12.2023: 149,6 mill. Kroner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tilsvarer</a:t>
            </a:r>
            <a:r>
              <a:rPr lang="en-US" dirty="0"/>
              <a:t> 47% av </a:t>
            </a:r>
            <a:r>
              <a:rPr lang="en-US" dirty="0" err="1"/>
              <a:t>brutto</a:t>
            </a:r>
            <a:r>
              <a:rPr lang="en-US" dirty="0"/>
              <a:t> </a:t>
            </a:r>
            <a:r>
              <a:rPr lang="en-US" dirty="0" err="1"/>
              <a:t>driftsinntekter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2023. </a:t>
            </a:r>
          </a:p>
          <a:p>
            <a:r>
              <a:rPr lang="en-US" dirty="0"/>
              <a:t>Det er </a:t>
            </a:r>
            <a:r>
              <a:rPr lang="en-US" dirty="0" err="1"/>
              <a:t>lagt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</a:t>
            </a:r>
            <a:r>
              <a:rPr lang="en-US" dirty="0" err="1"/>
              <a:t>uttak</a:t>
            </a:r>
            <a:r>
              <a:rPr lang="en-US" dirty="0"/>
              <a:t> av 67,6 mill.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økonomiplan</a:t>
            </a:r>
            <a:r>
              <a:rPr lang="en-US" dirty="0"/>
              <a:t> 2024-2027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investeringer</a:t>
            </a:r>
            <a:r>
              <a:rPr lang="en-US" dirty="0"/>
              <a:t>. I </a:t>
            </a:r>
            <a:r>
              <a:rPr lang="en-US" dirty="0" err="1"/>
              <a:t>tillegg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enkeltvedtak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fattes</a:t>
            </a:r>
            <a:r>
              <a:rPr lang="en-US" dirty="0"/>
              <a:t> av </a:t>
            </a:r>
            <a:r>
              <a:rPr lang="en-US" dirty="0" err="1"/>
              <a:t>kommunestyret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fullstendig</a:t>
            </a:r>
            <a:r>
              <a:rPr lang="en-US" dirty="0"/>
              <a:t> </a:t>
            </a:r>
            <a:r>
              <a:rPr lang="en-US" dirty="0" err="1"/>
              <a:t>beregnet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analysen</a:t>
            </a:r>
            <a:r>
              <a:rPr lang="en-US" dirty="0"/>
              <a:t>. </a:t>
            </a:r>
          </a:p>
          <a:p>
            <a:r>
              <a:rPr lang="en-US" dirty="0"/>
              <a:t>Det </a:t>
            </a:r>
            <a:r>
              <a:rPr lang="en-US" dirty="0" err="1"/>
              <a:t>legges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antagelse</a:t>
            </a:r>
            <a:r>
              <a:rPr lang="en-US" dirty="0"/>
              <a:t> om at </a:t>
            </a:r>
            <a:r>
              <a:rPr lang="en-US" dirty="0" err="1"/>
              <a:t>størrelsen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disposisjonsfondet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tilsvare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20% av </a:t>
            </a:r>
            <a:r>
              <a:rPr lang="en-US" dirty="0" err="1"/>
              <a:t>brutto</a:t>
            </a:r>
            <a:r>
              <a:rPr lang="en-US" dirty="0"/>
              <a:t> </a:t>
            </a:r>
            <a:r>
              <a:rPr lang="en-US" dirty="0" err="1"/>
              <a:t>driftsinntekter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utgangen</a:t>
            </a:r>
            <a:r>
              <a:rPr lang="en-US" dirty="0"/>
              <a:t> av 2027. Dette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tilsvare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60 mill. Kroner. </a:t>
            </a:r>
          </a:p>
          <a:p>
            <a:endParaRPr lang="en-US" dirty="0"/>
          </a:p>
          <a:p>
            <a:r>
              <a:rPr lang="en-US" dirty="0" err="1"/>
              <a:t>Vurderingen</a:t>
            </a:r>
            <a:r>
              <a:rPr lang="en-US" dirty="0"/>
              <a:t> er at </a:t>
            </a:r>
            <a:r>
              <a:rPr lang="en-US" dirty="0" err="1"/>
              <a:t>resterende</a:t>
            </a:r>
            <a:r>
              <a:rPr lang="en-US" dirty="0"/>
              <a:t> </a:t>
            </a:r>
            <a:r>
              <a:rPr lang="en-US" dirty="0" err="1"/>
              <a:t>tilgjengelige</a:t>
            </a:r>
            <a:r>
              <a:rPr lang="en-US" dirty="0"/>
              <a:t> </a:t>
            </a:r>
            <a:r>
              <a:rPr lang="en-US" dirty="0" err="1"/>
              <a:t>driftsreserver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fungere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buffer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eventuell</a:t>
            </a:r>
            <a:r>
              <a:rPr lang="en-US" dirty="0"/>
              <a:t> negative </a:t>
            </a:r>
            <a:r>
              <a:rPr lang="en-US" dirty="0" err="1"/>
              <a:t>økonomisk</a:t>
            </a:r>
            <a:r>
              <a:rPr lang="en-US" dirty="0"/>
              <a:t> </a:t>
            </a:r>
            <a:r>
              <a:rPr lang="en-US" dirty="0" err="1"/>
              <a:t>utvikling</a:t>
            </a:r>
            <a:r>
              <a:rPr lang="en-US" dirty="0"/>
              <a:t>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1D5D13D-135D-960B-6F31-A967AEE1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856" y="3523946"/>
            <a:ext cx="8240776" cy="33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D9037-1752-0F61-62CD-D07DA8AB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Innspill til videre 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C3AE0-225B-CEC2-BAC1-618ADFF9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Er det gjort fornuftige vurderinger av forutsetningene som er lagt til grunn i «Langsiktig driftsanalyse og investeringsplan?» </a:t>
            </a:r>
          </a:p>
          <a:p>
            <a:endParaRPr lang="nb-NO" dirty="0"/>
          </a:p>
          <a:p>
            <a:r>
              <a:rPr lang="nb-NO" dirty="0"/>
              <a:t>Er det behov for å gjøre endringer/justeringer i investeringsplanen? </a:t>
            </a:r>
            <a:r>
              <a:rPr lang="nb-NO" dirty="0" err="1"/>
              <a:t>Evnt</a:t>
            </a:r>
            <a:r>
              <a:rPr lang="nb-NO" dirty="0"/>
              <a:t>. hvilke? </a:t>
            </a:r>
          </a:p>
          <a:p>
            <a:endParaRPr lang="nb-NO" dirty="0"/>
          </a:p>
          <a:p>
            <a:r>
              <a:rPr lang="nb-NO" dirty="0"/>
              <a:t>Hvordan ønsker politisk ledelse å være involvert i arbeidet med omstilling? </a:t>
            </a:r>
          </a:p>
          <a:p>
            <a:endParaRPr lang="nb-NO" dirty="0"/>
          </a:p>
          <a:p>
            <a:r>
              <a:rPr lang="nb-NO" dirty="0"/>
              <a:t>Hvilke angrepspunkter skal kommunedirektøren prioritere og forberede saksgrunnlag på fram mot budsjettøkta 5. juni? </a:t>
            </a:r>
          </a:p>
          <a:p>
            <a:endParaRPr lang="nb-NO" dirty="0"/>
          </a:p>
          <a:p>
            <a:r>
              <a:rPr lang="nb-NO" dirty="0"/>
              <a:t> Er det behov for analyser av andre innsatsområder enn det som foreløpig er presentert i «Langsiktig driftsanalyse og investeringsplan»?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69E954-08D0-C376-C33D-3B7C86F7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D061B5-AFB3-C050-FFD0-11B3813F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anchor="t">
            <a:normAutofit/>
          </a:bodyPr>
          <a:lstStyle/>
          <a:p>
            <a:r>
              <a:rPr lang="nb-NO" dirty="0"/>
              <a:t>Innhold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0CE4B3-7865-4869-8D3F-2BB8479C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FD752D-6A97-95A2-CBC9-343FEEC25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7426" y="5084978"/>
            <a:ext cx="7960322" cy="445955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nb-NO" dirty="0"/>
              <a:t>Hvorfor langsiktig driftsanalyse og investeringsplan? </a:t>
            </a:r>
          </a:p>
          <a:p>
            <a:pPr>
              <a:spcAft>
                <a:spcPts val="600"/>
              </a:spcAft>
            </a:pPr>
            <a:r>
              <a:rPr lang="nb-NO" dirty="0"/>
              <a:t>Forutsetninger</a:t>
            </a:r>
          </a:p>
          <a:p>
            <a:pPr>
              <a:spcAft>
                <a:spcPts val="600"/>
              </a:spcAft>
            </a:pPr>
            <a:r>
              <a:rPr lang="nb-NO" dirty="0"/>
              <a:t>Investeringsplan</a:t>
            </a:r>
          </a:p>
          <a:p>
            <a:pPr>
              <a:spcAft>
                <a:spcPts val="600"/>
              </a:spcAft>
            </a:pPr>
            <a:r>
              <a:rPr lang="nb-NO" dirty="0"/>
              <a:t>Driftsanalyse</a:t>
            </a:r>
          </a:p>
          <a:p>
            <a:pPr>
              <a:spcAft>
                <a:spcPts val="600"/>
              </a:spcAft>
            </a:pPr>
            <a:r>
              <a:rPr lang="nb-NO" dirty="0"/>
              <a:t>Netto driftsresultat</a:t>
            </a:r>
          </a:p>
          <a:p>
            <a:pPr>
              <a:spcAft>
                <a:spcPts val="600"/>
              </a:spcAft>
            </a:pPr>
            <a:r>
              <a:rPr lang="nb-NO" dirty="0"/>
              <a:t>Lånegjeld</a:t>
            </a:r>
          </a:p>
          <a:p>
            <a:pPr>
              <a:spcAft>
                <a:spcPts val="600"/>
              </a:spcAft>
            </a:pPr>
            <a:r>
              <a:rPr lang="nb-NO" dirty="0"/>
              <a:t>Omstillingsbehov</a:t>
            </a:r>
          </a:p>
          <a:p>
            <a:pPr>
              <a:spcAft>
                <a:spcPts val="600"/>
              </a:spcAft>
            </a:pPr>
            <a:r>
              <a:rPr lang="nb-NO" dirty="0"/>
              <a:t>Disposisjonsfond</a:t>
            </a:r>
          </a:p>
          <a:p>
            <a:pPr>
              <a:spcAft>
                <a:spcPts val="60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7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19C8A-A72E-257A-22F0-EC285475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</p:spPr>
        <p:txBody>
          <a:bodyPr/>
          <a:lstStyle/>
          <a:p>
            <a:r>
              <a:rPr lang="nb-NO" dirty="0"/>
              <a:t>Hvorfor langsiktig driftsanalyse og investeringsplan(LDIP)?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6CE340-3772-3596-18C3-060204D2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«Kommuner skal forvalte økonomien slik at den økonomiske handleevnen blir ivaretatt over tid»</a:t>
            </a:r>
          </a:p>
          <a:p>
            <a:pPr marL="0" indent="0" algn="r">
              <a:buNone/>
            </a:pPr>
            <a:endParaRPr lang="nb-NO" dirty="0"/>
          </a:p>
          <a:p>
            <a:r>
              <a:rPr lang="nb-NO" dirty="0"/>
              <a:t>Krødsherad kommune har i dag omsatt dette i handlingsregler i form av finansielle måltall og eget økonomireglement. </a:t>
            </a:r>
          </a:p>
          <a:p>
            <a:endParaRPr lang="nb-NO" dirty="0"/>
          </a:p>
          <a:p>
            <a:r>
              <a:rPr lang="nb-NO" dirty="0"/>
              <a:t>LDIP skal fremskrive kommunens økonomi over en lang periode, for å kunne gi best mulig grunnlag for stabil og forutsigbar styring.  </a:t>
            </a:r>
          </a:p>
          <a:p>
            <a:endParaRPr lang="nb-NO" dirty="0"/>
          </a:p>
          <a:p>
            <a:r>
              <a:rPr lang="nb-NO" dirty="0"/>
              <a:t>Beregne et omstillingsbehov som må møtes i fremtiden for å ha økonomisk handleevne.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CAC770-C89D-7BAD-62BD-729925E2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31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D9037-1752-0F61-62CD-D07DA8AB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Forutsetninger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C3AE0-225B-CEC2-BAC1-618ADFF9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Den økonomiske analysen må bygges på noen forutsetninger:</a:t>
            </a:r>
          </a:p>
          <a:p>
            <a:endParaRPr lang="nb-NO" dirty="0"/>
          </a:p>
          <a:p>
            <a:pPr lvl="3"/>
            <a:r>
              <a:rPr lang="nb-NO" dirty="0"/>
              <a:t>Finansielle måltall vedtatt i kommunens økonomireglement er styrende for en bærekraftig økonomi.</a:t>
            </a:r>
          </a:p>
          <a:p>
            <a:pPr lvl="3"/>
            <a:r>
              <a:rPr lang="nb-NO" dirty="0"/>
              <a:t>Dagens drift er videreført.</a:t>
            </a:r>
          </a:p>
          <a:p>
            <a:pPr lvl="3"/>
            <a:r>
              <a:rPr lang="nb-NO" dirty="0"/>
              <a:t>Investeringsplanen er i første periode vedtatte og kjente behov. Periodene etter synliggjør behov for vedlikehold og fornyelse. </a:t>
            </a:r>
          </a:p>
          <a:p>
            <a:pPr lvl="3"/>
            <a:r>
              <a:rPr lang="nb-NO" dirty="0"/>
              <a:t>Framtidige investeringer er basert på låneopptak. </a:t>
            </a:r>
          </a:p>
          <a:p>
            <a:pPr lvl="3"/>
            <a:r>
              <a:rPr lang="nb-NO" dirty="0"/>
              <a:t>Befolkningsutvikling baserer seg på telemarksforskning sitt nøytrale scenario. </a:t>
            </a:r>
          </a:p>
          <a:p>
            <a:pPr lvl="3"/>
            <a:r>
              <a:rPr lang="nb-NO" dirty="0"/>
              <a:t>Renteutviklingen følger markedsrenten.</a:t>
            </a:r>
          </a:p>
          <a:p>
            <a:pPr lvl="3"/>
            <a:endParaRPr lang="nb-NO" dirty="0"/>
          </a:p>
          <a:p>
            <a:r>
              <a:rPr lang="nb-NO" dirty="0"/>
              <a:t>Planen vil bli videre bearbeidet fram til 05. juni og danner grunnlaget for arbeidet med økonomiplan 2025-2028. 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69E954-08D0-C376-C33D-3B7C86F7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74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</p:spPr>
        <p:txBody>
          <a:bodyPr anchor="t">
            <a:normAutofit/>
          </a:bodyPr>
          <a:lstStyle/>
          <a:p>
            <a:r>
              <a:rPr lang="en-US" dirty="0" err="1"/>
              <a:t>Investeringsplanen</a:t>
            </a:r>
            <a:r>
              <a:rPr lang="en-US" dirty="0"/>
              <a:t> 2024-2043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88F35145-F67F-52AA-2E69-EBE89318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>
            <a:normAutofit/>
          </a:bodyPr>
          <a:lstStyle/>
          <a:p>
            <a:r>
              <a:rPr lang="en-US" dirty="0" err="1"/>
              <a:t>Totalt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823 mill. Kroner de </a:t>
            </a:r>
            <a:r>
              <a:rPr lang="en-US" dirty="0" err="1"/>
              <a:t>neste</a:t>
            </a:r>
            <a:r>
              <a:rPr lang="en-US" dirty="0"/>
              <a:t> 20 </a:t>
            </a:r>
            <a:r>
              <a:rPr lang="en-US" dirty="0" err="1"/>
              <a:t>år</a:t>
            </a:r>
            <a:r>
              <a:rPr lang="en-US" dirty="0"/>
              <a:t>.  </a:t>
            </a:r>
          </a:p>
          <a:p>
            <a:r>
              <a:rPr lang="en-US" dirty="0" err="1"/>
              <a:t>Gjennomsnittlig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39,5 mill. kroner per </a:t>
            </a:r>
            <a:r>
              <a:rPr lang="en-US" dirty="0" err="1"/>
              <a:t>år</a:t>
            </a:r>
            <a:r>
              <a:rPr lang="en-US" dirty="0"/>
              <a:t>.</a:t>
            </a:r>
          </a:p>
          <a:p>
            <a:r>
              <a:rPr lang="en-US" dirty="0" err="1"/>
              <a:t>Perioden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vedtatt</a:t>
            </a:r>
            <a:r>
              <a:rPr lang="en-US" dirty="0"/>
              <a:t> </a:t>
            </a:r>
            <a:r>
              <a:rPr lang="en-US" dirty="0" err="1"/>
              <a:t>økonomiplan</a:t>
            </a:r>
            <a:r>
              <a:rPr lang="en-US" dirty="0"/>
              <a:t> 2024-2027 er </a:t>
            </a:r>
            <a:r>
              <a:rPr lang="en-US" dirty="0" err="1"/>
              <a:t>usikre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vurdert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et </a:t>
            </a:r>
            <a:r>
              <a:rPr lang="en-US" dirty="0" err="1"/>
              <a:t>antatt</a:t>
            </a:r>
            <a:r>
              <a:rPr lang="en-US" dirty="0"/>
              <a:t> </a:t>
            </a:r>
            <a:r>
              <a:rPr lang="en-US" dirty="0" err="1"/>
              <a:t>vedlikehold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renovasjonsbehov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Investeringsplanen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medføre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svært</a:t>
            </a:r>
            <a:r>
              <a:rPr lang="en-US" dirty="0"/>
              <a:t> </a:t>
            </a:r>
            <a:r>
              <a:rPr lang="en-US" dirty="0" err="1"/>
              <a:t>høy</a:t>
            </a:r>
            <a:r>
              <a:rPr lang="en-US" dirty="0"/>
              <a:t> </a:t>
            </a:r>
            <a:r>
              <a:rPr lang="en-US" dirty="0" err="1"/>
              <a:t>gjeldsgrad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hele </a:t>
            </a:r>
            <a:r>
              <a:rPr lang="en-US" dirty="0" err="1"/>
              <a:t>perioden</a:t>
            </a:r>
            <a:r>
              <a:rPr lang="en-US" dirty="0"/>
              <a:t>.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FD73ABB-2F3D-3BAB-8C90-7BEF17627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8099" y="4170220"/>
            <a:ext cx="12517312" cy="568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38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</p:spPr>
        <p:txBody>
          <a:bodyPr anchor="t">
            <a:normAutofit/>
          </a:bodyPr>
          <a:lstStyle/>
          <a:p>
            <a:r>
              <a:rPr lang="en-US" dirty="0" err="1"/>
              <a:t>Driftsanalysen</a:t>
            </a:r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25658D80-E5B0-5CEF-FFB5-B94215B9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>
            <a:normAutofit/>
          </a:bodyPr>
          <a:lstStyle/>
          <a:p>
            <a:r>
              <a:rPr lang="en-US" dirty="0" err="1"/>
              <a:t>Resultater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befolkningsprognoser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investeringsplan</a:t>
            </a:r>
            <a:r>
              <a:rPr lang="en-US" dirty="0"/>
              <a:t> </a:t>
            </a:r>
            <a:r>
              <a:rPr lang="en-US" dirty="0" err="1"/>
              <a:t>danner</a:t>
            </a:r>
            <a:r>
              <a:rPr lang="en-US" dirty="0"/>
              <a:t> </a:t>
            </a:r>
            <a:r>
              <a:rPr lang="en-US" dirty="0" err="1"/>
              <a:t>grunnlaget</a:t>
            </a:r>
            <a:r>
              <a:rPr lang="en-US" dirty="0"/>
              <a:t> for </a:t>
            </a:r>
            <a:r>
              <a:rPr lang="en-US" dirty="0" err="1"/>
              <a:t>beregninger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budsjettmodellen</a:t>
            </a:r>
            <a:endParaRPr lang="en-US" dirty="0"/>
          </a:p>
          <a:p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driftsresultat</a:t>
            </a:r>
            <a:r>
              <a:rPr lang="en-US" dirty="0"/>
              <a:t> er </a:t>
            </a:r>
            <a:r>
              <a:rPr lang="en-US" dirty="0" err="1"/>
              <a:t>satt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to </a:t>
            </a:r>
            <a:r>
              <a:rPr lang="en-US" dirty="0" err="1"/>
              <a:t>prosent</a:t>
            </a:r>
            <a:r>
              <a:rPr lang="en-US" dirty="0"/>
              <a:t> for å </a:t>
            </a:r>
            <a:r>
              <a:rPr lang="en-US" dirty="0" err="1"/>
              <a:t>opprettholde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bærekraftig</a:t>
            </a:r>
            <a:r>
              <a:rPr lang="en-US" dirty="0"/>
              <a:t> </a:t>
            </a:r>
            <a:r>
              <a:rPr lang="en-US" dirty="0" err="1"/>
              <a:t>økonomi</a:t>
            </a:r>
            <a:r>
              <a:rPr lang="en-US" dirty="0"/>
              <a:t>.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Omstillingsbehovet</a:t>
            </a:r>
            <a:r>
              <a:rPr lang="en-US" dirty="0"/>
              <a:t> er </a:t>
            </a:r>
            <a:r>
              <a:rPr lang="en-US" dirty="0" err="1"/>
              <a:t>summen</a:t>
            </a:r>
            <a:r>
              <a:rPr lang="en-US" dirty="0"/>
              <a:t> av </a:t>
            </a:r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driftsresultat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det </a:t>
            </a:r>
            <a:r>
              <a:rPr lang="en-US" dirty="0" err="1"/>
              <a:t>enkelte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beløpet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kreves</a:t>
            </a:r>
            <a:r>
              <a:rPr lang="en-US" dirty="0"/>
              <a:t> for å </a:t>
            </a:r>
            <a:r>
              <a:rPr lang="en-US" dirty="0" err="1"/>
              <a:t>nå</a:t>
            </a:r>
            <a:r>
              <a:rPr lang="en-US" dirty="0"/>
              <a:t> to </a:t>
            </a:r>
            <a:r>
              <a:rPr lang="en-US" dirty="0" err="1"/>
              <a:t>prosent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Bilde 5" descr="Et bilde som inneholder tekst, skjermbilde, Font, Elektrisk blå&#10;&#10;Automatisk generert beskrivelse">
            <a:extLst>
              <a:ext uri="{FF2B5EF4-FFF2-40B4-BE49-F238E27FC236}">
                <a16:creationId xmlns:a16="http://schemas.microsoft.com/office/drawing/2014/main" id="{B2B0B505-8153-66B1-D148-DAB9ADCC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249" y="3829880"/>
            <a:ext cx="11952878" cy="195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Et bilde som inneholder tekst, skjermbilde, Font, line&#10;&#10;Automatisk generert beskrivelse">
            <a:extLst>
              <a:ext uri="{FF2B5EF4-FFF2-40B4-BE49-F238E27FC236}">
                <a16:creationId xmlns:a16="http://schemas.microsoft.com/office/drawing/2014/main" id="{436E43F9-B991-895A-9DB2-E3F4F5CAD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249" y="8542992"/>
            <a:ext cx="11926328" cy="213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81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/>
          <a:lstStyle/>
          <a:p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driftsresultat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423780" cy="756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driftsresultat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omstilling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 err="1"/>
              <a:t>Sterkt</a:t>
            </a:r>
            <a:r>
              <a:rPr lang="en-US" dirty="0"/>
              <a:t> </a:t>
            </a:r>
            <a:r>
              <a:rPr lang="en-US" dirty="0" err="1"/>
              <a:t>preget</a:t>
            </a:r>
            <a:r>
              <a:rPr lang="en-US" dirty="0"/>
              <a:t> av </a:t>
            </a:r>
            <a:r>
              <a:rPr lang="en-US" dirty="0" err="1"/>
              <a:t>økte</a:t>
            </a:r>
            <a:r>
              <a:rPr lang="en-US" dirty="0"/>
              <a:t> </a:t>
            </a:r>
            <a:r>
              <a:rPr lang="en-US" dirty="0" err="1"/>
              <a:t>finanskostnader</a:t>
            </a:r>
            <a:r>
              <a:rPr lang="en-US" dirty="0"/>
              <a:t> for </a:t>
            </a:r>
            <a:r>
              <a:rPr lang="en-US" dirty="0" err="1"/>
              <a:t>kommunen</a:t>
            </a:r>
            <a:r>
              <a:rPr lang="en-US" dirty="0"/>
              <a:t>.</a:t>
            </a:r>
          </a:p>
          <a:p>
            <a:r>
              <a:rPr lang="en-US" dirty="0" err="1"/>
              <a:t>Perioden</a:t>
            </a:r>
            <a:r>
              <a:rPr lang="en-US" dirty="0"/>
              <a:t> </a:t>
            </a:r>
            <a:r>
              <a:rPr lang="en-US" dirty="0" err="1"/>
              <a:t>frem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2030 er </a:t>
            </a: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utfordrende</a:t>
            </a:r>
            <a:r>
              <a:rPr lang="en-US" dirty="0"/>
              <a:t>.</a:t>
            </a:r>
          </a:p>
          <a:p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bedret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driftsresultat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overføre</a:t>
            </a:r>
            <a:r>
              <a:rPr lang="en-US" dirty="0"/>
              <a:t> </a:t>
            </a:r>
            <a:r>
              <a:rPr lang="en-US" dirty="0" err="1"/>
              <a:t>midler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drift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investering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2EAC041-7047-15CA-49D0-052E734B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B6D2DAB-76CD-D030-9515-1EE61E79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015" y="2600616"/>
            <a:ext cx="8557107" cy="50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/>
          <a:lstStyle/>
          <a:p>
            <a:r>
              <a:rPr lang="en-US" dirty="0" err="1"/>
              <a:t>Lånegjeld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423780" cy="756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Driftsanalysen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gjeldsgrad</a:t>
            </a:r>
            <a:r>
              <a:rPr lang="en-US" dirty="0"/>
              <a:t> </a:t>
            </a:r>
            <a:r>
              <a:rPr lang="en-US" dirty="0" err="1"/>
              <a:t>langt</a:t>
            </a:r>
            <a:r>
              <a:rPr lang="en-US" dirty="0"/>
              <a:t> over </a:t>
            </a:r>
            <a:r>
              <a:rPr lang="en-US" dirty="0" err="1"/>
              <a:t>finansielle</a:t>
            </a:r>
            <a:r>
              <a:rPr lang="en-US" dirty="0"/>
              <a:t> </a:t>
            </a:r>
            <a:r>
              <a:rPr lang="en-US" dirty="0" err="1"/>
              <a:t>måltall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gjeldsgrad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andel</a:t>
            </a:r>
            <a:r>
              <a:rPr lang="en-US" dirty="0"/>
              <a:t> av </a:t>
            </a:r>
            <a:r>
              <a:rPr lang="en-US" dirty="0" err="1"/>
              <a:t>driftsinntektene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dekke</a:t>
            </a:r>
            <a:r>
              <a:rPr lang="en-US" dirty="0"/>
              <a:t> </a:t>
            </a:r>
            <a:r>
              <a:rPr lang="en-US" dirty="0" err="1"/>
              <a:t>finansutgifter</a:t>
            </a:r>
            <a:r>
              <a:rPr lang="en-US" dirty="0"/>
              <a:t> for </a:t>
            </a:r>
            <a:r>
              <a:rPr lang="en-US" dirty="0" err="1"/>
              <a:t>kommunen</a:t>
            </a:r>
            <a:r>
              <a:rPr lang="en-US" dirty="0"/>
              <a:t>. </a:t>
            </a:r>
          </a:p>
          <a:p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gjeldsgrad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71 %, men med store </a:t>
            </a:r>
            <a:r>
              <a:rPr lang="en-US" dirty="0" err="1"/>
              <a:t>lånopptak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2024-2027 </a:t>
            </a:r>
            <a:r>
              <a:rPr lang="en-US" dirty="0" err="1"/>
              <a:t>vil</a:t>
            </a:r>
            <a:r>
              <a:rPr lang="en-US" dirty="0"/>
              <a:t> den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kraftig</a:t>
            </a:r>
            <a:r>
              <a:rPr lang="en-US" dirty="0"/>
              <a:t>. </a:t>
            </a:r>
          </a:p>
          <a:p>
            <a:r>
              <a:rPr lang="en-US" dirty="0" err="1"/>
              <a:t>Måltallet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historisk</a:t>
            </a:r>
            <a:r>
              <a:rPr lang="en-US" dirty="0"/>
              <a:t> </a:t>
            </a:r>
            <a:r>
              <a:rPr lang="en-US" dirty="0" err="1"/>
              <a:t>variert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følge</a:t>
            </a:r>
            <a:r>
              <a:rPr lang="en-US" dirty="0"/>
              <a:t> av </a:t>
            </a:r>
            <a:r>
              <a:rPr lang="en-US" dirty="0" err="1"/>
              <a:t>endringer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brutto</a:t>
            </a:r>
            <a:r>
              <a:rPr lang="en-US" dirty="0"/>
              <a:t> </a:t>
            </a:r>
            <a:r>
              <a:rPr lang="en-US" dirty="0" err="1"/>
              <a:t>driftsinntekter</a:t>
            </a:r>
            <a:r>
              <a:rPr lang="en-US" dirty="0"/>
              <a:t>. 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051C6C2-51ED-9B56-C54D-91B432FF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636" y="2600616"/>
            <a:ext cx="8390486" cy="50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6F17CA-070A-61BF-1109-ED64F7D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/>
          <a:lstStyle/>
          <a:p>
            <a:r>
              <a:rPr lang="en-US" dirty="0" err="1"/>
              <a:t>Omstillingsbehov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6285BA-3E7A-D098-5D6C-D6301FE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423780" cy="7564546"/>
          </a:xfrm>
        </p:spPr>
        <p:txBody>
          <a:bodyPr>
            <a:normAutofit/>
          </a:bodyPr>
          <a:lstStyle/>
          <a:p>
            <a:r>
              <a:rPr lang="en-US" dirty="0" err="1"/>
              <a:t>Årlige</a:t>
            </a:r>
            <a:r>
              <a:rPr lang="en-US" dirty="0"/>
              <a:t> </a:t>
            </a:r>
            <a:r>
              <a:rPr lang="en-US" dirty="0" err="1"/>
              <a:t>omstillingsbehov</a:t>
            </a:r>
            <a:r>
              <a:rPr lang="en-US" dirty="0"/>
              <a:t> vises </a:t>
            </a:r>
            <a:r>
              <a:rPr lang="en-US" dirty="0" err="1"/>
              <a:t>hvis</a:t>
            </a:r>
            <a:r>
              <a:rPr lang="en-US" dirty="0"/>
              <a:t> </a:t>
            </a:r>
            <a:r>
              <a:rPr lang="en-US" dirty="0" err="1"/>
              <a:t>behovet</a:t>
            </a:r>
            <a:r>
              <a:rPr lang="en-US" dirty="0"/>
              <a:t> er 0% </a:t>
            </a:r>
            <a:r>
              <a:rPr lang="en-US" dirty="0" err="1"/>
              <a:t>eller</a:t>
            </a:r>
            <a:r>
              <a:rPr lang="en-US" dirty="0"/>
              <a:t> 2% </a:t>
            </a:r>
            <a:r>
              <a:rPr lang="en-US" dirty="0" err="1"/>
              <a:t>resultatgrad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r>
              <a:rPr lang="en-US" dirty="0"/>
              <a:t>. </a:t>
            </a:r>
          </a:p>
          <a:p>
            <a:r>
              <a:rPr lang="en-US" dirty="0" err="1"/>
              <a:t>Toppen</a:t>
            </a:r>
            <a:r>
              <a:rPr lang="en-US" dirty="0"/>
              <a:t> for </a:t>
            </a:r>
            <a:r>
              <a:rPr lang="en-US" dirty="0" err="1"/>
              <a:t>omstillingsbehovet</a:t>
            </a:r>
            <a:r>
              <a:rPr lang="en-US" dirty="0"/>
              <a:t> </a:t>
            </a:r>
            <a:r>
              <a:rPr lang="en-US" dirty="0" err="1"/>
              <a:t>intreffer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2029 med 16,7 mill. kroner.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Ved </a:t>
            </a:r>
            <a:r>
              <a:rPr lang="en-US" dirty="0" err="1"/>
              <a:t>implementering</a:t>
            </a:r>
            <a:r>
              <a:rPr lang="en-US" dirty="0"/>
              <a:t> av </a:t>
            </a:r>
            <a:r>
              <a:rPr lang="en-US" dirty="0" err="1"/>
              <a:t>langvarige</a:t>
            </a:r>
            <a:r>
              <a:rPr lang="en-US" dirty="0"/>
              <a:t> </a:t>
            </a:r>
            <a:r>
              <a:rPr lang="en-US" dirty="0" err="1"/>
              <a:t>tiltak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behovet</a:t>
            </a:r>
            <a:r>
              <a:rPr lang="en-US" dirty="0"/>
              <a:t> </a:t>
            </a:r>
            <a:r>
              <a:rPr lang="en-US" dirty="0" err="1"/>
              <a:t>avta</a:t>
            </a:r>
            <a:r>
              <a:rPr lang="en-US" dirty="0"/>
              <a:t> </a:t>
            </a:r>
            <a:r>
              <a:rPr lang="en-US" dirty="0" err="1"/>
              <a:t>utover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r>
              <a:rPr lang="en-US" dirty="0"/>
              <a:t>. </a:t>
            </a:r>
            <a:r>
              <a:rPr lang="en-US" dirty="0" err="1"/>
              <a:t>Omstilling</a:t>
            </a:r>
            <a:r>
              <a:rPr lang="en-US" dirty="0"/>
              <a:t> </a:t>
            </a:r>
            <a:r>
              <a:rPr lang="en-US" dirty="0" err="1"/>
              <a:t>smerter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hvis</a:t>
            </a:r>
            <a:r>
              <a:rPr lang="en-US" dirty="0"/>
              <a:t> det </a:t>
            </a:r>
            <a:r>
              <a:rPr lang="en-US" dirty="0" err="1"/>
              <a:t>tas</a:t>
            </a:r>
            <a:r>
              <a:rPr lang="en-US" dirty="0"/>
              <a:t> over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mens</a:t>
            </a:r>
            <a:r>
              <a:rPr lang="en-US" dirty="0"/>
              <a:t> det </a:t>
            </a:r>
            <a:r>
              <a:rPr lang="en-US" dirty="0" err="1"/>
              <a:t>fortsatt</a:t>
            </a:r>
            <a:r>
              <a:rPr lang="en-US" dirty="0"/>
              <a:t> er rom for å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nødvendige</a:t>
            </a:r>
            <a:r>
              <a:rPr lang="en-US" dirty="0"/>
              <a:t> </a:t>
            </a:r>
            <a:r>
              <a:rPr lang="en-US" dirty="0" err="1"/>
              <a:t>investeringer</a:t>
            </a:r>
            <a:r>
              <a:rPr lang="en-US" dirty="0"/>
              <a:t>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812EDD-FB72-CB2D-F370-ED18CAD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B46EF6-03A0-AAE4-748E-04F610F6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408" y="2600615"/>
            <a:ext cx="8472846" cy="50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C6B282"/>
      </a:dk2>
      <a:lt2>
        <a:srgbClr val="9CC5D5"/>
      </a:lt2>
      <a:accent1>
        <a:srgbClr val="003EA2"/>
      </a:accent1>
      <a:accent2>
        <a:srgbClr val="423B48"/>
      </a:accent2>
      <a:accent3>
        <a:srgbClr val="6BA34B"/>
      </a:accent3>
      <a:accent4>
        <a:srgbClr val="142C46"/>
      </a:accent4>
      <a:accent5>
        <a:srgbClr val="BF648F"/>
      </a:accent5>
      <a:accent6>
        <a:srgbClr val="0B4646"/>
      </a:accent6>
      <a:hlink>
        <a:srgbClr val="467886"/>
      </a:hlink>
      <a:folHlink>
        <a:srgbClr val="96607D"/>
      </a:folHlink>
    </a:clrScheme>
    <a:fontScheme name="Egendefinert 9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rødsherad_kommune_ppt-mal_blå" id="{E3DD8B0D-D6B8-7B40-9341-3FC2700138DB}" vid="{4747246D-BC35-4B46-9FD0-C5796C7AA2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034332F7E5B1468849EA3CD12A3B7D" ma:contentTypeVersion="17" ma:contentTypeDescription="Opprett et nytt dokument." ma:contentTypeScope="" ma:versionID="6bf95ce354b74114b935f825edc2e690">
  <xsd:schema xmlns:xsd="http://www.w3.org/2001/XMLSchema" xmlns:xs="http://www.w3.org/2001/XMLSchema" xmlns:p="http://schemas.microsoft.com/office/2006/metadata/properties" xmlns:ns2="d506e9fb-f6d4-4624-99a2-61ab2946b362" xmlns:ns3="040c335d-7dfa-4893-ac08-725cbb2eb4c1" targetNamespace="http://schemas.microsoft.com/office/2006/metadata/properties" ma:root="true" ma:fieldsID="8efd766796883c929cf053fb1ed0f642" ns2:_="" ns3:_="">
    <xsd:import namespace="d506e9fb-f6d4-4624-99a2-61ab2946b362"/>
    <xsd:import namespace="040c335d-7dfa-4893-ac08-725cbb2eb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e9fb-f6d4-4624-99a2-61ab2946b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fef5715-2ac3-4ab2-9efd-6c4aafee3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335d-7dfa-4893-ac08-725cbb2eb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c0de79-5f6a-44d7-b5c5-0f7ef0738c9b}" ma:internalName="TaxCatchAll" ma:showField="CatchAllData" ma:web="040c335d-7dfa-4893-ac08-725cbb2eb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401BE-CE7F-40E6-B401-9823EDED1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6e9fb-f6d4-4624-99a2-61ab2946b362"/>
    <ds:schemaRef ds:uri="040c335d-7dfa-4893-ac08-725cbb2eb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767B3-3EF2-40B8-A8B4-555F7999ED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Krødsherad_kommune_ppt-mal_blå</Template>
  <TotalTime>4458</TotalTime>
  <Words>660</Words>
  <Application>Microsoft Office PowerPoint</Application>
  <PresentationFormat>Egendefinert</PresentationFormat>
  <Paragraphs>91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Langsiktig driftsanalyse og investeringsplan 2024</vt:lpstr>
      <vt:lpstr>Innhold</vt:lpstr>
      <vt:lpstr>Hvorfor langsiktig driftsanalyse og investeringsplan(LDIP)? </vt:lpstr>
      <vt:lpstr>Forutsetninger </vt:lpstr>
      <vt:lpstr>Investeringsplanen 2024-2043</vt:lpstr>
      <vt:lpstr>Driftsanalysen</vt:lpstr>
      <vt:lpstr>Netto driftsresultat</vt:lpstr>
      <vt:lpstr>Lånegjeld</vt:lpstr>
      <vt:lpstr>Omstillingsbehov</vt:lpstr>
      <vt:lpstr>Disposisjonsfond</vt:lpstr>
      <vt:lpstr>Innspill til videre arbeid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Årsbudsjett 2024  Økonomiplan 2024-2027</dc:title>
  <dc:creator>Ole Erik Skotterud Rasmussen</dc:creator>
  <cp:lastModifiedBy>Ole Erik Skotterud Rasmussen</cp:lastModifiedBy>
  <cp:revision>2</cp:revision>
  <dcterms:created xsi:type="dcterms:W3CDTF">2023-11-07T08:42:07Z</dcterms:created>
  <dcterms:modified xsi:type="dcterms:W3CDTF">2024-03-07T11:33:13Z</dcterms:modified>
</cp:coreProperties>
</file>