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Lst>
  <p:notesMasterIdLst>
    <p:notesMasterId r:id="rId35"/>
  </p:notesMasterIdLst>
  <p:sldIdLst>
    <p:sldId id="256" r:id="rId6"/>
    <p:sldId id="556" r:id="rId7"/>
    <p:sldId id="529" r:id="rId8"/>
    <p:sldId id="559" r:id="rId9"/>
    <p:sldId id="557" r:id="rId10"/>
    <p:sldId id="558" r:id="rId11"/>
    <p:sldId id="562" r:id="rId12"/>
    <p:sldId id="564" r:id="rId13"/>
    <p:sldId id="563" r:id="rId14"/>
    <p:sldId id="565" r:id="rId15"/>
    <p:sldId id="566" r:id="rId16"/>
    <p:sldId id="567" r:id="rId17"/>
    <p:sldId id="568" r:id="rId18"/>
    <p:sldId id="570" r:id="rId19"/>
    <p:sldId id="571" r:id="rId20"/>
    <p:sldId id="572" r:id="rId21"/>
    <p:sldId id="573" r:id="rId22"/>
    <p:sldId id="574" r:id="rId23"/>
    <p:sldId id="575" r:id="rId24"/>
    <p:sldId id="585" r:id="rId25"/>
    <p:sldId id="577" r:id="rId26"/>
    <p:sldId id="578" r:id="rId27"/>
    <p:sldId id="576" r:id="rId28"/>
    <p:sldId id="579" r:id="rId29"/>
    <p:sldId id="580" r:id="rId30"/>
    <p:sldId id="581" r:id="rId31"/>
    <p:sldId id="582" r:id="rId32"/>
    <p:sldId id="583" r:id="rId33"/>
    <p:sldId id="584" r:id="rId34"/>
  </p:sldIdLst>
  <p:sldSz cx="24382413" cy="13716000"/>
  <p:notesSz cx="6810375" cy="9942513"/>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A6B9DA-5D55-09DB-64E5-729A856B4CB2}" name="Gunnar Loe" initials="GL" userId="S::gunnar.loe@krodsherad.kommune.no::28c19477-368a-4645-ac6d-fb05777388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5B3D7"/>
    <a:srgbClr val="142C46"/>
    <a:srgbClr val="765A00"/>
    <a:srgbClr val="C6B282"/>
    <a:srgbClr val="C4D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1D167-B11D-4F6D-B574-EA34E9EF295D}" v="944" dt="2025-02-19T19:32:50.09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3" autoAdjust="0"/>
    <p:restoredTop sz="90786" autoAdjust="0"/>
  </p:normalViewPr>
  <p:slideViewPr>
    <p:cSldViewPr snapToGrid="0">
      <p:cViewPr varScale="1">
        <p:scale>
          <a:sx n="44" d="100"/>
          <a:sy n="44" d="100"/>
        </p:scale>
        <p:origin x="50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11AA9-6C7C-4730-934E-B0608FB6336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2EC4084E-7FCD-4E99-8332-194DAC5CC860}">
      <dgm:prSet phldrT="[Tekst]" custT="1"/>
      <dgm:spPr/>
      <dgm:t>
        <a:bodyPr/>
        <a:lstStyle/>
        <a:p>
          <a:r>
            <a:rPr lang="nb-NO" sz="3200" dirty="0"/>
            <a:t>Eiendom og Infrastruktur </a:t>
          </a:r>
          <a:r>
            <a:rPr lang="nb-NO" sz="2000" dirty="0"/>
            <a:t>Virksomhetsleder Bjørn Kristian Bråten</a:t>
          </a:r>
        </a:p>
      </dgm:t>
    </dgm:pt>
    <dgm:pt modelId="{C054FC09-4C7B-41B4-AFC3-4E8E877E4BC0}" type="parTrans" cxnId="{4779D5CF-D00B-4111-85EB-DAE519C79F6E}">
      <dgm:prSet/>
      <dgm:spPr/>
      <dgm:t>
        <a:bodyPr/>
        <a:lstStyle/>
        <a:p>
          <a:endParaRPr lang="nb-NO"/>
        </a:p>
      </dgm:t>
    </dgm:pt>
    <dgm:pt modelId="{B2C31E33-F140-43D0-8CEF-C9BB070D773D}" type="sibTrans" cxnId="{4779D5CF-D00B-4111-85EB-DAE519C79F6E}">
      <dgm:prSet/>
      <dgm:spPr/>
      <dgm:t>
        <a:bodyPr/>
        <a:lstStyle/>
        <a:p>
          <a:endParaRPr lang="nb-NO"/>
        </a:p>
      </dgm:t>
    </dgm:pt>
    <dgm:pt modelId="{F9DC6037-EEBE-437D-BB7B-8B76D9593D7B}" type="asst">
      <dgm:prSet phldrT="[Tekst]" custT="1"/>
      <dgm:spPr>
        <a:solidFill>
          <a:srgbClr val="0070C0"/>
        </a:solidFill>
      </dgm:spPr>
      <dgm:t>
        <a:bodyPr/>
        <a:lstStyle/>
        <a:p>
          <a:r>
            <a:rPr lang="nb-NO" sz="2800" dirty="0"/>
            <a:t>Fagansvarlig Vann og Avløp</a:t>
          </a:r>
        </a:p>
        <a:p>
          <a:r>
            <a:rPr lang="nb-NO" sz="2000" dirty="0"/>
            <a:t>Erik Nøkleby</a:t>
          </a:r>
        </a:p>
      </dgm:t>
    </dgm:pt>
    <dgm:pt modelId="{6C193FEA-C7C8-457E-8FF1-92C90046B28C}" type="parTrans" cxnId="{1CB86E1D-A128-46E0-8749-236F38459539}">
      <dgm:prSet/>
      <dgm:spPr/>
      <dgm:t>
        <a:bodyPr/>
        <a:lstStyle/>
        <a:p>
          <a:endParaRPr lang="nb-NO"/>
        </a:p>
      </dgm:t>
    </dgm:pt>
    <dgm:pt modelId="{8F7044A8-1F13-4299-964A-F6AE9009BFAA}" type="sibTrans" cxnId="{1CB86E1D-A128-46E0-8749-236F38459539}">
      <dgm:prSet/>
      <dgm:spPr/>
      <dgm:t>
        <a:bodyPr/>
        <a:lstStyle/>
        <a:p>
          <a:endParaRPr lang="nb-NO"/>
        </a:p>
      </dgm:t>
    </dgm:pt>
    <dgm:pt modelId="{2FBAA25E-BC72-4613-A664-581863CD1F87}">
      <dgm:prSet phldrT="[Tekst]" custT="1"/>
      <dgm:spPr>
        <a:solidFill>
          <a:srgbClr val="0070C0"/>
        </a:solidFill>
        <a:ln>
          <a:solidFill>
            <a:srgbClr val="FFC000"/>
          </a:solidFill>
        </a:ln>
      </dgm:spPr>
      <dgm:t>
        <a:bodyPr/>
        <a:lstStyle/>
        <a:p>
          <a:r>
            <a:rPr lang="nb-NO" sz="2800" dirty="0"/>
            <a:t>Drift</a:t>
          </a:r>
        </a:p>
        <a:p>
          <a:r>
            <a:rPr lang="nb-NO" sz="2000" dirty="0"/>
            <a:t>Avdelingsleder Ståle Karlsson</a:t>
          </a:r>
        </a:p>
      </dgm:t>
    </dgm:pt>
    <dgm:pt modelId="{DBA1639E-AD34-46FA-9B51-9FF7370648EB}" type="parTrans" cxnId="{8920DB9D-EABA-4343-93AB-3F45A195AADE}">
      <dgm:prSet/>
      <dgm:spPr/>
      <dgm:t>
        <a:bodyPr/>
        <a:lstStyle/>
        <a:p>
          <a:endParaRPr lang="nb-NO"/>
        </a:p>
      </dgm:t>
    </dgm:pt>
    <dgm:pt modelId="{54B0461A-3590-4E49-9978-C2D19188CB23}" type="sibTrans" cxnId="{8920DB9D-EABA-4343-93AB-3F45A195AADE}">
      <dgm:prSet/>
      <dgm:spPr/>
      <dgm:t>
        <a:bodyPr/>
        <a:lstStyle/>
        <a:p>
          <a:endParaRPr lang="nb-NO"/>
        </a:p>
      </dgm:t>
    </dgm:pt>
    <dgm:pt modelId="{9C27E287-0C75-49D1-8D9D-4E4422763774}">
      <dgm:prSet phldrT="[Tekst]" custT="1"/>
      <dgm:spPr>
        <a:solidFill>
          <a:srgbClr val="0070C0"/>
        </a:solidFill>
        <a:ln>
          <a:solidFill>
            <a:srgbClr val="000000"/>
          </a:solidFill>
        </a:ln>
      </dgm:spPr>
      <dgm:t>
        <a:bodyPr/>
        <a:lstStyle/>
        <a:p>
          <a:r>
            <a:rPr lang="nb-NO" sz="2800" dirty="0"/>
            <a:t>Renhold</a:t>
          </a:r>
        </a:p>
        <a:p>
          <a:r>
            <a:rPr lang="nb-NO" sz="2000" dirty="0"/>
            <a:t>Avdelingsleder Jolanta Sadlo</a:t>
          </a:r>
        </a:p>
      </dgm:t>
    </dgm:pt>
    <dgm:pt modelId="{32888555-9099-44E9-BE43-86928690566A}" type="parTrans" cxnId="{14C4D77D-1ECB-4D77-8645-947B9E3ACA66}">
      <dgm:prSet/>
      <dgm:spPr/>
      <dgm:t>
        <a:bodyPr/>
        <a:lstStyle/>
        <a:p>
          <a:endParaRPr lang="nb-NO"/>
        </a:p>
      </dgm:t>
    </dgm:pt>
    <dgm:pt modelId="{F898646D-7AFB-49F9-B3FD-A91FE98A6886}" type="sibTrans" cxnId="{14C4D77D-1ECB-4D77-8645-947B9E3ACA66}">
      <dgm:prSet/>
      <dgm:spPr/>
      <dgm:t>
        <a:bodyPr/>
        <a:lstStyle/>
        <a:p>
          <a:endParaRPr lang="nb-NO"/>
        </a:p>
      </dgm:t>
    </dgm:pt>
    <dgm:pt modelId="{870A92FD-6993-42DA-BB4A-3223CBF90DC3}">
      <dgm:prSet phldrT="[Tekst]" custT="1"/>
      <dgm:spPr>
        <a:solidFill>
          <a:srgbClr val="0070C0"/>
        </a:solidFill>
        <a:ln>
          <a:solidFill>
            <a:srgbClr val="FFFF00"/>
          </a:solidFill>
        </a:ln>
      </dgm:spPr>
      <dgm:t>
        <a:bodyPr/>
        <a:lstStyle/>
        <a:p>
          <a:r>
            <a:rPr lang="nb-NO" sz="2800" dirty="0"/>
            <a:t>NVA AS</a:t>
          </a:r>
        </a:p>
        <a:p>
          <a:r>
            <a:rPr lang="nb-NO" sz="2000" dirty="0"/>
            <a:t>Daglig leder Inger Merete Bjerkerud</a:t>
          </a:r>
        </a:p>
      </dgm:t>
    </dgm:pt>
    <dgm:pt modelId="{E0DA8392-F75A-4E7B-85E1-13C51BF2FEB5}" type="parTrans" cxnId="{F4F68D19-1693-47B5-BA21-BD349F367F4C}">
      <dgm:prSet/>
      <dgm:spPr/>
      <dgm:t>
        <a:bodyPr/>
        <a:lstStyle/>
        <a:p>
          <a:endParaRPr lang="nb-NO"/>
        </a:p>
      </dgm:t>
    </dgm:pt>
    <dgm:pt modelId="{7661883D-582E-48F1-BB60-04EAB7297C3C}" type="sibTrans" cxnId="{F4F68D19-1693-47B5-BA21-BD349F367F4C}">
      <dgm:prSet/>
      <dgm:spPr/>
      <dgm:t>
        <a:bodyPr/>
        <a:lstStyle/>
        <a:p>
          <a:endParaRPr lang="nb-NO"/>
        </a:p>
      </dgm:t>
    </dgm:pt>
    <dgm:pt modelId="{5B2D7488-5944-4816-A3F3-30D42B236444}" type="asst">
      <dgm:prSet phldrT="[Tekst]" custT="1"/>
      <dgm:spPr>
        <a:solidFill>
          <a:srgbClr val="0070C0"/>
        </a:solidFill>
      </dgm:spPr>
      <dgm:t>
        <a:bodyPr/>
        <a:lstStyle/>
        <a:p>
          <a:r>
            <a:rPr lang="nb-NO" sz="2800" dirty="0"/>
            <a:t>Saksbehandler</a:t>
          </a:r>
        </a:p>
        <a:p>
          <a:r>
            <a:rPr lang="nb-NO" sz="2000" dirty="0"/>
            <a:t>Andrea Syversen</a:t>
          </a:r>
        </a:p>
      </dgm:t>
    </dgm:pt>
    <dgm:pt modelId="{7AD9FE14-29EB-45A1-AFD6-53A75BFB355D}" type="parTrans" cxnId="{D20226ED-1622-4A43-9C03-843D3BDFBDE2}">
      <dgm:prSet/>
      <dgm:spPr/>
      <dgm:t>
        <a:bodyPr/>
        <a:lstStyle/>
        <a:p>
          <a:endParaRPr lang="nb-NO"/>
        </a:p>
      </dgm:t>
    </dgm:pt>
    <dgm:pt modelId="{423C4C76-9217-4AD0-B047-1487B5268455}" type="sibTrans" cxnId="{D20226ED-1622-4A43-9C03-843D3BDFBDE2}">
      <dgm:prSet/>
      <dgm:spPr/>
      <dgm:t>
        <a:bodyPr/>
        <a:lstStyle/>
        <a:p>
          <a:endParaRPr lang="nb-NO"/>
        </a:p>
      </dgm:t>
    </dgm:pt>
    <dgm:pt modelId="{301A32A4-5835-471C-8C0B-AECF0B0011E8}">
      <dgm:prSet phldrT="[Tekst]"/>
      <dgm:spPr>
        <a:solidFill>
          <a:srgbClr val="0070C0"/>
        </a:solidFill>
        <a:ln>
          <a:solidFill>
            <a:srgbClr val="C00000"/>
          </a:solidFill>
        </a:ln>
      </dgm:spPr>
      <dgm:t>
        <a:bodyPr/>
        <a:lstStyle/>
        <a:p>
          <a:r>
            <a:rPr lang="nb-NO" dirty="0"/>
            <a:t>IKS/  </a:t>
          </a:r>
          <a:r>
            <a:rPr lang="nb-NO" dirty="0" err="1"/>
            <a:t>Tjenstesamarbeid</a:t>
          </a:r>
          <a:endParaRPr lang="nb-NO" dirty="0"/>
        </a:p>
      </dgm:t>
    </dgm:pt>
    <dgm:pt modelId="{4BCF889C-B62A-4B87-AD61-E20848B7F821}" type="parTrans" cxnId="{29B68143-A2B7-4688-BE9B-83451A0FB077}">
      <dgm:prSet/>
      <dgm:spPr/>
      <dgm:t>
        <a:bodyPr/>
        <a:lstStyle/>
        <a:p>
          <a:endParaRPr lang="nb-NO"/>
        </a:p>
      </dgm:t>
    </dgm:pt>
    <dgm:pt modelId="{2921E72D-D2A5-406E-AE4B-4692147698D9}" type="sibTrans" cxnId="{29B68143-A2B7-4688-BE9B-83451A0FB077}">
      <dgm:prSet/>
      <dgm:spPr/>
      <dgm:t>
        <a:bodyPr/>
        <a:lstStyle/>
        <a:p>
          <a:endParaRPr lang="nb-NO"/>
        </a:p>
      </dgm:t>
    </dgm:pt>
    <dgm:pt modelId="{971827C8-CF08-4A8E-AD1A-5EEA10534767}">
      <dgm:prSet phldrT="[Tekst]" custT="1"/>
      <dgm:spPr>
        <a:ln>
          <a:solidFill>
            <a:srgbClr val="FFC000"/>
          </a:solidFill>
        </a:ln>
      </dgm:spPr>
      <dgm:t>
        <a:bodyPr/>
        <a:lstStyle/>
        <a:p>
          <a:r>
            <a:rPr lang="nb-NO" sz="2400" dirty="0"/>
            <a:t>Vei, VA og Bygg</a:t>
          </a:r>
        </a:p>
        <a:p>
          <a:r>
            <a:rPr lang="nb-NO" sz="2000" dirty="0"/>
            <a:t>4 Driftsoperatører på vann og avløp</a:t>
          </a:r>
        </a:p>
        <a:p>
          <a:r>
            <a:rPr lang="nb-NO" sz="2000" dirty="0"/>
            <a:t>3 driftsoperatører på bygg, eiendom og vei/park</a:t>
          </a:r>
        </a:p>
        <a:p>
          <a:endParaRPr lang="nb-NO" sz="2000" dirty="0"/>
        </a:p>
      </dgm:t>
    </dgm:pt>
    <dgm:pt modelId="{406E6E01-82C3-41A5-9E5C-8F52274D5B6F}" type="parTrans" cxnId="{695B91E4-4B95-4163-87C5-416BF0D3399E}">
      <dgm:prSet/>
      <dgm:spPr/>
      <dgm:t>
        <a:bodyPr/>
        <a:lstStyle/>
        <a:p>
          <a:endParaRPr lang="nb-NO"/>
        </a:p>
      </dgm:t>
    </dgm:pt>
    <dgm:pt modelId="{00E32004-4F72-4734-A044-E857B2210F55}" type="sibTrans" cxnId="{695B91E4-4B95-4163-87C5-416BF0D3399E}">
      <dgm:prSet/>
      <dgm:spPr/>
      <dgm:t>
        <a:bodyPr/>
        <a:lstStyle/>
        <a:p>
          <a:endParaRPr lang="nb-NO"/>
        </a:p>
      </dgm:t>
    </dgm:pt>
    <dgm:pt modelId="{271BEF0E-70F1-4440-8D4F-1C3741C1AAEC}">
      <dgm:prSet phldrT="[Tekst]" custT="1"/>
      <dgm:spPr>
        <a:ln>
          <a:solidFill>
            <a:srgbClr val="C00000"/>
          </a:solidFill>
        </a:ln>
      </dgm:spPr>
      <dgm:t>
        <a:bodyPr/>
        <a:lstStyle/>
        <a:p>
          <a:r>
            <a:rPr lang="nb-NO" sz="2100" dirty="0"/>
            <a:t> </a:t>
          </a:r>
          <a:r>
            <a:rPr lang="nb-NO" sz="2000" dirty="0"/>
            <a:t>Hallingdal Renovasjon</a:t>
          </a:r>
        </a:p>
        <a:p>
          <a:r>
            <a:rPr lang="nb-NO" sz="2000" dirty="0"/>
            <a:t>DRBV</a:t>
          </a:r>
        </a:p>
        <a:p>
          <a:r>
            <a:rPr lang="nb-NO" sz="2000" dirty="0"/>
            <a:t>Spredt avløp</a:t>
          </a:r>
        </a:p>
      </dgm:t>
    </dgm:pt>
    <dgm:pt modelId="{B2C5BB49-C6F9-49F7-AD15-7CDCE845E419}" type="parTrans" cxnId="{4D74F9B3-DDE9-4AA4-9974-8407BB95F36E}">
      <dgm:prSet/>
      <dgm:spPr/>
      <dgm:t>
        <a:bodyPr/>
        <a:lstStyle/>
        <a:p>
          <a:endParaRPr lang="nb-NO"/>
        </a:p>
      </dgm:t>
    </dgm:pt>
    <dgm:pt modelId="{E604F16B-DB7E-4867-BE71-AE2BDD36E711}" type="sibTrans" cxnId="{4D74F9B3-DDE9-4AA4-9974-8407BB95F36E}">
      <dgm:prSet/>
      <dgm:spPr/>
      <dgm:t>
        <a:bodyPr/>
        <a:lstStyle/>
        <a:p>
          <a:endParaRPr lang="nb-NO"/>
        </a:p>
      </dgm:t>
    </dgm:pt>
    <dgm:pt modelId="{FD96FEB2-8FC3-4D00-8638-FF5D25F97916}">
      <dgm:prSet phldrT="[Tekst]" custT="1"/>
      <dgm:spPr>
        <a:ln>
          <a:solidFill>
            <a:srgbClr val="000000"/>
          </a:solidFill>
        </a:ln>
      </dgm:spPr>
      <dgm:t>
        <a:bodyPr/>
        <a:lstStyle/>
        <a:p>
          <a:r>
            <a:rPr lang="nb-NO" sz="2000" dirty="0"/>
            <a:t>Renhold, </a:t>
          </a:r>
          <a:r>
            <a:rPr lang="nb-NO" sz="2000" dirty="0" err="1"/>
            <a:t>Kryllingheimen</a:t>
          </a:r>
          <a:r>
            <a:rPr lang="nb-NO" sz="2000" dirty="0"/>
            <a:t>, Skoler, barnehager, Norefjellporten og drift av svømmehallen</a:t>
          </a:r>
        </a:p>
        <a:p>
          <a:r>
            <a:rPr lang="nb-NO" sz="2000" dirty="0"/>
            <a:t>10 Renholdere</a:t>
          </a:r>
        </a:p>
      </dgm:t>
    </dgm:pt>
    <dgm:pt modelId="{7FD122DF-B3AB-4FE5-8073-4B822982016A}" type="parTrans" cxnId="{90F87012-2C32-4208-8A65-0A2CC2E0F0EF}">
      <dgm:prSet/>
      <dgm:spPr/>
      <dgm:t>
        <a:bodyPr/>
        <a:lstStyle/>
        <a:p>
          <a:endParaRPr lang="nb-NO"/>
        </a:p>
      </dgm:t>
    </dgm:pt>
    <dgm:pt modelId="{57AD2EAE-7FFC-421F-AE88-DDD5FB74B9CF}" type="sibTrans" cxnId="{90F87012-2C32-4208-8A65-0A2CC2E0F0EF}">
      <dgm:prSet/>
      <dgm:spPr/>
      <dgm:t>
        <a:bodyPr/>
        <a:lstStyle/>
        <a:p>
          <a:endParaRPr lang="nb-NO"/>
        </a:p>
      </dgm:t>
    </dgm:pt>
    <dgm:pt modelId="{764D00AF-0D1F-4CA3-9096-07668C0C7A70}" type="pres">
      <dgm:prSet presAssocID="{50911AA9-6C7C-4730-934E-B0608FB63369}" presName="hierChild1" presStyleCnt="0">
        <dgm:presLayoutVars>
          <dgm:orgChart val="1"/>
          <dgm:chPref val="1"/>
          <dgm:dir/>
          <dgm:animOne val="branch"/>
          <dgm:animLvl val="lvl"/>
          <dgm:resizeHandles/>
        </dgm:presLayoutVars>
      </dgm:prSet>
      <dgm:spPr/>
    </dgm:pt>
    <dgm:pt modelId="{2DEC5FE0-09EE-461D-A329-6847FB29DB1C}" type="pres">
      <dgm:prSet presAssocID="{2EC4084E-7FCD-4E99-8332-194DAC5CC860}" presName="hierRoot1" presStyleCnt="0">
        <dgm:presLayoutVars>
          <dgm:hierBranch val="init"/>
        </dgm:presLayoutVars>
      </dgm:prSet>
      <dgm:spPr/>
    </dgm:pt>
    <dgm:pt modelId="{7F1D123D-9550-4CC7-85B7-C7E75BFEBD17}" type="pres">
      <dgm:prSet presAssocID="{2EC4084E-7FCD-4E99-8332-194DAC5CC860}" presName="rootComposite1" presStyleCnt="0"/>
      <dgm:spPr/>
    </dgm:pt>
    <dgm:pt modelId="{9DBF43CF-66C6-416D-888D-9B056DBDDB6A}" type="pres">
      <dgm:prSet presAssocID="{2EC4084E-7FCD-4E99-8332-194DAC5CC860}" presName="rootText1" presStyleLbl="node0" presStyleIdx="0" presStyleCnt="4" custScaleX="116551" custScaleY="123738" custLinFactY="-85312" custLinFactNeighborX="17612" custLinFactNeighborY="-100000">
        <dgm:presLayoutVars>
          <dgm:chPref val="3"/>
        </dgm:presLayoutVars>
      </dgm:prSet>
      <dgm:spPr/>
    </dgm:pt>
    <dgm:pt modelId="{446D08AA-ED36-45D8-AC2C-22E8ED8182E7}" type="pres">
      <dgm:prSet presAssocID="{2EC4084E-7FCD-4E99-8332-194DAC5CC860}" presName="rootConnector1" presStyleLbl="node1" presStyleIdx="0" presStyleCnt="0"/>
      <dgm:spPr/>
    </dgm:pt>
    <dgm:pt modelId="{8A832967-B548-4590-BE13-B1C40FC78208}" type="pres">
      <dgm:prSet presAssocID="{2EC4084E-7FCD-4E99-8332-194DAC5CC860}" presName="hierChild2" presStyleCnt="0"/>
      <dgm:spPr/>
    </dgm:pt>
    <dgm:pt modelId="{8ADB0CB9-B8BB-4230-960C-A1CB2D5DEA8A}" type="pres">
      <dgm:prSet presAssocID="{DBA1639E-AD34-46FA-9B51-9FF7370648EB}" presName="Name37" presStyleLbl="parChTrans1D2" presStyleIdx="0" presStyleCnt="6"/>
      <dgm:spPr/>
    </dgm:pt>
    <dgm:pt modelId="{34227C90-E145-4F83-924A-C03A047D567A}" type="pres">
      <dgm:prSet presAssocID="{2FBAA25E-BC72-4613-A664-581863CD1F87}" presName="hierRoot2" presStyleCnt="0">
        <dgm:presLayoutVars>
          <dgm:hierBranch val="init"/>
        </dgm:presLayoutVars>
      </dgm:prSet>
      <dgm:spPr/>
    </dgm:pt>
    <dgm:pt modelId="{772981D3-AAF7-49D4-A7C9-985A77099A7A}" type="pres">
      <dgm:prSet presAssocID="{2FBAA25E-BC72-4613-A664-581863CD1F87}" presName="rootComposite" presStyleCnt="0"/>
      <dgm:spPr/>
    </dgm:pt>
    <dgm:pt modelId="{FE14C725-7D84-46E9-B5C0-E4CF0D19705D}" type="pres">
      <dgm:prSet presAssocID="{2FBAA25E-BC72-4613-A664-581863CD1F87}" presName="rootText" presStyleLbl="node2" presStyleIdx="0" presStyleCnt="4" custLinFactY="-89907" custLinFactNeighborX="13018" custLinFactNeighborY="-100000">
        <dgm:presLayoutVars>
          <dgm:chPref val="3"/>
        </dgm:presLayoutVars>
      </dgm:prSet>
      <dgm:spPr/>
    </dgm:pt>
    <dgm:pt modelId="{BD8DC4D1-4B87-4D8C-8281-643FAC62ED72}" type="pres">
      <dgm:prSet presAssocID="{2FBAA25E-BC72-4613-A664-581863CD1F87}" presName="rootConnector" presStyleLbl="node2" presStyleIdx="0" presStyleCnt="4"/>
      <dgm:spPr/>
    </dgm:pt>
    <dgm:pt modelId="{745068A5-00A3-4E4E-B6DF-B2B480EFB625}" type="pres">
      <dgm:prSet presAssocID="{2FBAA25E-BC72-4613-A664-581863CD1F87}" presName="hierChild4" presStyleCnt="0"/>
      <dgm:spPr/>
    </dgm:pt>
    <dgm:pt modelId="{5A06A4C8-4081-48CE-A149-BC3D935012F9}" type="pres">
      <dgm:prSet presAssocID="{2FBAA25E-BC72-4613-A664-581863CD1F87}" presName="hierChild5" presStyleCnt="0"/>
      <dgm:spPr/>
    </dgm:pt>
    <dgm:pt modelId="{5374C6FC-80EE-4411-9E6C-06F796CE7A67}" type="pres">
      <dgm:prSet presAssocID="{4BCF889C-B62A-4B87-AD61-E20848B7F821}" presName="Name37" presStyleLbl="parChTrans1D2" presStyleIdx="1" presStyleCnt="6"/>
      <dgm:spPr/>
    </dgm:pt>
    <dgm:pt modelId="{9FA33C32-F74F-47F5-A033-78B1132E79CF}" type="pres">
      <dgm:prSet presAssocID="{301A32A4-5835-471C-8C0B-AECF0B0011E8}" presName="hierRoot2" presStyleCnt="0">
        <dgm:presLayoutVars>
          <dgm:hierBranch val="init"/>
        </dgm:presLayoutVars>
      </dgm:prSet>
      <dgm:spPr/>
    </dgm:pt>
    <dgm:pt modelId="{2D297127-170F-48EC-89AC-7FE5583091CA}" type="pres">
      <dgm:prSet presAssocID="{301A32A4-5835-471C-8C0B-AECF0B0011E8}" presName="rootComposite" presStyleCnt="0"/>
      <dgm:spPr/>
    </dgm:pt>
    <dgm:pt modelId="{804E288A-FFFA-47C0-A40F-E5595F4A0DC2}" type="pres">
      <dgm:prSet presAssocID="{301A32A4-5835-471C-8C0B-AECF0B0011E8}" presName="rootText" presStyleLbl="node2" presStyleIdx="1" presStyleCnt="4" custLinFactY="-83781" custLinFactNeighborX="16081" custLinFactNeighborY="-100000">
        <dgm:presLayoutVars>
          <dgm:chPref val="3"/>
        </dgm:presLayoutVars>
      </dgm:prSet>
      <dgm:spPr/>
    </dgm:pt>
    <dgm:pt modelId="{DB812FBA-4FC1-46F0-BD0B-C420F651134E}" type="pres">
      <dgm:prSet presAssocID="{301A32A4-5835-471C-8C0B-AECF0B0011E8}" presName="rootConnector" presStyleLbl="node2" presStyleIdx="1" presStyleCnt="4"/>
      <dgm:spPr/>
    </dgm:pt>
    <dgm:pt modelId="{185CD874-5517-4B68-8ED4-B712AE156572}" type="pres">
      <dgm:prSet presAssocID="{301A32A4-5835-471C-8C0B-AECF0B0011E8}" presName="hierChild4" presStyleCnt="0"/>
      <dgm:spPr/>
    </dgm:pt>
    <dgm:pt modelId="{F6FB3461-6FDE-4F87-86F7-C4C851824A4F}" type="pres">
      <dgm:prSet presAssocID="{301A32A4-5835-471C-8C0B-AECF0B0011E8}" presName="hierChild5" presStyleCnt="0"/>
      <dgm:spPr/>
    </dgm:pt>
    <dgm:pt modelId="{04D7E3FF-2EF5-4626-9480-7B24B1C31E1C}" type="pres">
      <dgm:prSet presAssocID="{32888555-9099-44E9-BE43-86928690566A}" presName="Name37" presStyleLbl="parChTrans1D2" presStyleIdx="2" presStyleCnt="6"/>
      <dgm:spPr/>
    </dgm:pt>
    <dgm:pt modelId="{B1095526-1339-48DE-A70C-DF9FC996E367}" type="pres">
      <dgm:prSet presAssocID="{9C27E287-0C75-49D1-8D9D-4E4422763774}" presName="hierRoot2" presStyleCnt="0">
        <dgm:presLayoutVars>
          <dgm:hierBranch val="init"/>
        </dgm:presLayoutVars>
      </dgm:prSet>
      <dgm:spPr/>
    </dgm:pt>
    <dgm:pt modelId="{15A149E0-A853-4F61-88EA-10DF7CB9A739}" type="pres">
      <dgm:prSet presAssocID="{9C27E287-0C75-49D1-8D9D-4E4422763774}" presName="rootComposite" presStyleCnt="0"/>
      <dgm:spPr/>
    </dgm:pt>
    <dgm:pt modelId="{350E0CFF-066C-49FB-8B0C-440AEEAB268E}" type="pres">
      <dgm:prSet presAssocID="{9C27E287-0C75-49D1-8D9D-4E4422763774}" presName="rootText" presStyleLbl="node2" presStyleIdx="2" presStyleCnt="4" custLinFactY="-85312" custLinFactNeighborX="13784" custLinFactNeighborY="-100000">
        <dgm:presLayoutVars>
          <dgm:chPref val="3"/>
        </dgm:presLayoutVars>
      </dgm:prSet>
      <dgm:spPr/>
    </dgm:pt>
    <dgm:pt modelId="{25D98830-60A4-4183-B0B1-9DD0AE23690C}" type="pres">
      <dgm:prSet presAssocID="{9C27E287-0C75-49D1-8D9D-4E4422763774}" presName="rootConnector" presStyleLbl="node2" presStyleIdx="2" presStyleCnt="4"/>
      <dgm:spPr/>
    </dgm:pt>
    <dgm:pt modelId="{CC90A02A-01E3-45F4-A037-0B16389E3F09}" type="pres">
      <dgm:prSet presAssocID="{9C27E287-0C75-49D1-8D9D-4E4422763774}" presName="hierChild4" presStyleCnt="0"/>
      <dgm:spPr/>
    </dgm:pt>
    <dgm:pt modelId="{0DF16546-FD6E-41D0-8A76-048EBC07FCDB}" type="pres">
      <dgm:prSet presAssocID="{9C27E287-0C75-49D1-8D9D-4E4422763774}" presName="hierChild5" presStyleCnt="0"/>
      <dgm:spPr/>
    </dgm:pt>
    <dgm:pt modelId="{10E5D97F-7847-4D12-99A8-ABF9B9D90960}" type="pres">
      <dgm:prSet presAssocID="{E0DA8392-F75A-4E7B-85E1-13C51BF2FEB5}" presName="Name37" presStyleLbl="parChTrans1D2" presStyleIdx="3" presStyleCnt="6"/>
      <dgm:spPr/>
    </dgm:pt>
    <dgm:pt modelId="{11E10179-F7B1-4FAF-9888-6446AAE0ACFE}" type="pres">
      <dgm:prSet presAssocID="{870A92FD-6993-42DA-BB4A-3223CBF90DC3}" presName="hierRoot2" presStyleCnt="0">
        <dgm:presLayoutVars>
          <dgm:hierBranch val="init"/>
        </dgm:presLayoutVars>
      </dgm:prSet>
      <dgm:spPr/>
    </dgm:pt>
    <dgm:pt modelId="{00596AD8-6239-41BE-A36C-F49164040845}" type="pres">
      <dgm:prSet presAssocID="{870A92FD-6993-42DA-BB4A-3223CBF90DC3}" presName="rootComposite" presStyleCnt="0"/>
      <dgm:spPr/>
    </dgm:pt>
    <dgm:pt modelId="{1C9B1705-5F25-45D0-8EC4-9942C5C8E021}" type="pres">
      <dgm:prSet presAssocID="{870A92FD-6993-42DA-BB4A-3223CBF90DC3}" presName="rootText" presStyleLbl="node2" presStyleIdx="3" presStyleCnt="4" custLinFactY="-83781" custLinFactNeighborX="6126" custLinFactNeighborY="-100000">
        <dgm:presLayoutVars>
          <dgm:chPref val="3"/>
        </dgm:presLayoutVars>
      </dgm:prSet>
      <dgm:spPr/>
    </dgm:pt>
    <dgm:pt modelId="{1F6CCAE0-C2D0-42C0-A217-A34975576947}" type="pres">
      <dgm:prSet presAssocID="{870A92FD-6993-42DA-BB4A-3223CBF90DC3}" presName="rootConnector" presStyleLbl="node2" presStyleIdx="3" presStyleCnt="4"/>
      <dgm:spPr/>
    </dgm:pt>
    <dgm:pt modelId="{760AE3C4-9FB1-4BB1-95E0-9F35A5529575}" type="pres">
      <dgm:prSet presAssocID="{870A92FD-6993-42DA-BB4A-3223CBF90DC3}" presName="hierChild4" presStyleCnt="0"/>
      <dgm:spPr/>
    </dgm:pt>
    <dgm:pt modelId="{EA009705-95D6-41CF-883F-9C3C33B89FEA}" type="pres">
      <dgm:prSet presAssocID="{870A92FD-6993-42DA-BB4A-3223CBF90DC3}" presName="hierChild5" presStyleCnt="0"/>
      <dgm:spPr/>
    </dgm:pt>
    <dgm:pt modelId="{03A673C7-E7FC-499A-9A6C-9D2B6B5AE4F0}" type="pres">
      <dgm:prSet presAssocID="{2EC4084E-7FCD-4E99-8332-194DAC5CC860}" presName="hierChild3" presStyleCnt="0"/>
      <dgm:spPr/>
    </dgm:pt>
    <dgm:pt modelId="{6045144D-93DA-4192-8219-F32DF6F642B6}" type="pres">
      <dgm:prSet presAssocID="{6C193FEA-C7C8-457E-8FF1-92C90046B28C}" presName="Name111" presStyleLbl="parChTrans1D2" presStyleIdx="4" presStyleCnt="6"/>
      <dgm:spPr/>
    </dgm:pt>
    <dgm:pt modelId="{54148BAC-3052-4679-8F69-90828DD14CEE}" type="pres">
      <dgm:prSet presAssocID="{F9DC6037-EEBE-437D-BB7B-8B76D9593D7B}" presName="hierRoot3" presStyleCnt="0">
        <dgm:presLayoutVars>
          <dgm:hierBranch val="init"/>
        </dgm:presLayoutVars>
      </dgm:prSet>
      <dgm:spPr/>
    </dgm:pt>
    <dgm:pt modelId="{35CBB29B-A319-4667-8658-40DCADED2809}" type="pres">
      <dgm:prSet presAssocID="{F9DC6037-EEBE-437D-BB7B-8B76D9593D7B}" presName="rootComposite3" presStyleCnt="0"/>
      <dgm:spPr/>
    </dgm:pt>
    <dgm:pt modelId="{81767AFE-8B1E-48CF-AC28-028F89D9EC9C}" type="pres">
      <dgm:prSet presAssocID="{F9DC6037-EEBE-437D-BB7B-8B76D9593D7B}" presName="rootText3" presStyleLbl="asst1" presStyleIdx="0" presStyleCnt="2" custLinFactY="-92970" custLinFactNeighborX="4595" custLinFactNeighborY="-100000">
        <dgm:presLayoutVars>
          <dgm:chPref val="3"/>
        </dgm:presLayoutVars>
      </dgm:prSet>
      <dgm:spPr/>
    </dgm:pt>
    <dgm:pt modelId="{6FCCA3B8-A077-4705-9C04-2E392C473CA1}" type="pres">
      <dgm:prSet presAssocID="{F9DC6037-EEBE-437D-BB7B-8B76D9593D7B}" presName="rootConnector3" presStyleLbl="asst1" presStyleIdx="0" presStyleCnt="2"/>
      <dgm:spPr/>
    </dgm:pt>
    <dgm:pt modelId="{E8E15A95-88D7-4928-A110-0C4A2CF07243}" type="pres">
      <dgm:prSet presAssocID="{F9DC6037-EEBE-437D-BB7B-8B76D9593D7B}" presName="hierChild6" presStyleCnt="0"/>
      <dgm:spPr/>
    </dgm:pt>
    <dgm:pt modelId="{1C9BA5FD-3C24-4CF4-90C9-93A886E5A570}" type="pres">
      <dgm:prSet presAssocID="{F9DC6037-EEBE-437D-BB7B-8B76D9593D7B}" presName="hierChild7" presStyleCnt="0"/>
      <dgm:spPr/>
    </dgm:pt>
    <dgm:pt modelId="{9301657D-2D1D-4AFD-97BB-BD8FFE498268}" type="pres">
      <dgm:prSet presAssocID="{7AD9FE14-29EB-45A1-AFD6-53A75BFB355D}" presName="Name111" presStyleLbl="parChTrans1D2" presStyleIdx="5" presStyleCnt="6"/>
      <dgm:spPr/>
    </dgm:pt>
    <dgm:pt modelId="{2D70266B-D805-44D6-9766-CF9003FA43DC}" type="pres">
      <dgm:prSet presAssocID="{5B2D7488-5944-4816-A3F3-30D42B236444}" presName="hierRoot3" presStyleCnt="0">
        <dgm:presLayoutVars>
          <dgm:hierBranch val="init"/>
        </dgm:presLayoutVars>
      </dgm:prSet>
      <dgm:spPr/>
    </dgm:pt>
    <dgm:pt modelId="{965E81E9-FBD4-449E-B13B-EDE7E47FF35E}" type="pres">
      <dgm:prSet presAssocID="{5B2D7488-5944-4816-A3F3-30D42B236444}" presName="rootComposite3" presStyleCnt="0"/>
      <dgm:spPr/>
    </dgm:pt>
    <dgm:pt modelId="{4CAAADFA-5601-4E4C-8275-264C0EA6AD13}" type="pres">
      <dgm:prSet presAssocID="{5B2D7488-5944-4816-A3F3-30D42B236444}" presName="rootText3" presStyleLbl="asst1" presStyleIdx="1" presStyleCnt="2" custLinFactY="-91438" custLinFactNeighborX="34388" custLinFactNeighborY="-100000">
        <dgm:presLayoutVars>
          <dgm:chPref val="3"/>
        </dgm:presLayoutVars>
      </dgm:prSet>
      <dgm:spPr/>
    </dgm:pt>
    <dgm:pt modelId="{21BE9254-B6C3-4BA0-B5D4-FF7E9B894C23}" type="pres">
      <dgm:prSet presAssocID="{5B2D7488-5944-4816-A3F3-30D42B236444}" presName="rootConnector3" presStyleLbl="asst1" presStyleIdx="1" presStyleCnt="2"/>
      <dgm:spPr/>
    </dgm:pt>
    <dgm:pt modelId="{CFF50002-16F1-47D9-A7FD-0BE89DA97C92}" type="pres">
      <dgm:prSet presAssocID="{5B2D7488-5944-4816-A3F3-30D42B236444}" presName="hierChild6" presStyleCnt="0"/>
      <dgm:spPr/>
    </dgm:pt>
    <dgm:pt modelId="{FBF878A6-7071-4B5C-9E08-D400DD9F54BF}" type="pres">
      <dgm:prSet presAssocID="{5B2D7488-5944-4816-A3F3-30D42B236444}" presName="hierChild7" presStyleCnt="0"/>
      <dgm:spPr/>
    </dgm:pt>
    <dgm:pt modelId="{712BE5FD-A7F7-44BD-AB75-1A16B916D997}" type="pres">
      <dgm:prSet presAssocID="{971827C8-CF08-4A8E-AD1A-5EEA10534767}" presName="hierRoot1" presStyleCnt="0">
        <dgm:presLayoutVars>
          <dgm:hierBranch val="init"/>
        </dgm:presLayoutVars>
      </dgm:prSet>
      <dgm:spPr/>
    </dgm:pt>
    <dgm:pt modelId="{60A2C86A-3C79-4084-9E20-0C31E1FCA20C}" type="pres">
      <dgm:prSet presAssocID="{971827C8-CF08-4A8E-AD1A-5EEA10534767}" presName="rootComposite1" presStyleCnt="0"/>
      <dgm:spPr/>
    </dgm:pt>
    <dgm:pt modelId="{6B599FC3-338F-4684-9E9C-822B6F14B52F}" type="pres">
      <dgm:prSet presAssocID="{971827C8-CF08-4A8E-AD1A-5EEA10534767}" presName="rootText1" presStyleLbl="node0" presStyleIdx="1" presStyleCnt="4" custScaleY="216395" custLinFactX="-147736" custLinFactY="100000" custLinFactNeighborX="-200000" custLinFactNeighborY="159648">
        <dgm:presLayoutVars>
          <dgm:chPref val="3"/>
        </dgm:presLayoutVars>
      </dgm:prSet>
      <dgm:spPr/>
    </dgm:pt>
    <dgm:pt modelId="{50569B22-E819-4453-B30D-DD88EE69E183}" type="pres">
      <dgm:prSet presAssocID="{971827C8-CF08-4A8E-AD1A-5EEA10534767}" presName="rootConnector1" presStyleLbl="node1" presStyleIdx="0" presStyleCnt="0"/>
      <dgm:spPr/>
    </dgm:pt>
    <dgm:pt modelId="{76160825-4E93-48FB-AD5A-0A532B3D6A13}" type="pres">
      <dgm:prSet presAssocID="{971827C8-CF08-4A8E-AD1A-5EEA10534767}" presName="hierChild2" presStyleCnt="0"/>
      <dgm:spPr/>
    </dgm:pt>
    <dgm:pt modelId="{5402E5B8-56DC-4A4E-B467-FA5D346BBEC2}" type="pres">
      <dgm:prSet presAssocID="{971827C8-CF08-4A8E-AD1A-5EEA10534767}" presName="hierChild3" presStyleCnt="0"/>
      <dgm:spPr/>
    </dgm:pt>
    <dgm:pt modelId="{90DF968B-9E39-49E1-9F39-77DF96AF6192}" type="pres">
      <dgm:prSet presAssocID="{271BEF0E-70F1-4440-8D4F-1C3741C1AAEC}" presName="hierRoot1" presStyleCnt="0">
        <dgm:presLayoutVars>
          <dgm:hierBranch val="init"/>
        </dgm:presLayoutVars>
      </dgm:prSet>
      <dgm:spPr/>
    </dgm:pt>
    <dgm:pt modelId="{EAA8BA37-EF6C-4E99-84AE-5DEBC3B94432}" type="pres">
      <dgm:prSet presAssocID="{271BEF0E-70F1-4440-8D4F-1C3741C1AAEC}" presName="rootComposite1" presStyleCnt="0"/>
      <dgm:spPr/>
    </dgm:pt>
    <dgm:pt modelId="{B7356102-47FA-4BCE-88D7-5EFAE2D52E48}" type="pres">
      <dgm:prSet presAssocID="{271BEF0E-70F1-4440-8D4F-1C3741C1AAEC}" presName="rootText1" presStyleLbl="node0" presStyleIdx="2" presStyleCnt="4" custScaleY="168015" custLinFactX="-147803" custLinFactY="100000" custLinFactNeighborX="-200000" custLinFactNeighborY="161421">
        <dgm:presLayoutVars>
          <dgm:chPref val="3"/>
        </dgm:presLayoutVars>
      </dgm:prSet>
      <dgm:spPr/>
    </dgm:pt>
    <dgm:pt modelId="{2F2E8322-259A-404B-87DA-123272F9B370}" type="pres">
      <dgm:prSet presAssocID="{271BEF0E-70F1-4440-8D4F-1C3741C1AAEC}" presName="rootConnector1" presStyleLbl="node1" presStyleIdx="0" presStyleCnt="0"/>
      <dgm:spPr/>
    </dgm:pt>
    <dgm:pt modelId="{BF5B62E1-A04E-417E-9761-AB737AD0E788}" type="pres">
      <dgm:prSet presAssocID="{271BEF0E-70F1-4440-8D4F-1C3741C1AAEC}" presName="hierChild2" presStyleCnt="0"/>
      <dgm:spPr/>
    </dgm:pt>
    <dgm:pt modelId="{340A38EF-A76F-478E-B1E3-149432669BC8}" type="pres">
      <dgm:prSet presAssocID="{271BEF0E-70F1-4440-8D4F-1C3741C1AAEC}" presName="hierChild3" presStyleCnt="0"/>
      <dgm:spPr/>
    </dgm:pt>
    <dgm:pt modelId="{8BA32C4B-83E5-4B68-B75E-8E32566148B4}" type="pres">
      <dgm:prSet presAssocID="{FD96FEB2-8FC3-4D00-8638-FF5D25F97916}" presName="hierRoot1" presStyleCnt="0">
        <dgm:presLayoutVars>
          <dgm:hierBranch val="init"/>
        </dgm:presLayoutVars>
      </dgm:prSet>
      <dgm:spPr/>
    </dgm:pt>
    <dgm:pt modelId="{30C83C2B-421D-47A8-BA1F-49CCFDD4E518}" type="pres">
      <dgm:prSet presAssocID="{FD96FEB2-8FC3-4D00-8638-FF5D25F97916}" presName="rootComposite1" presStyleCnt="0"/>
      <dgm:spPr/>
    </dgm:pt>
    <dgm:pt modelId="{43973687-35BE-45B8-B3BE-A44083EEE991}" type="pres">
      <dgm:prSet presAssocID="{FD96FEB2-8FC3-4D00-8638-FF5D25F97916}" presName="rootText1" presStyleLbl="node0" presStyleIdx="3" presStyleCnt="4" custScaleY="228647" custLinFactX="-145871" custLinFactY="100000" custLinFactNeighborX="-200000" custLinFactNeighborY="158714">
        <dgm:presLayoutVars>
          <dgm:chPref val="3"/>
        </dgm:presLayoutVars>
      </dgm:prSet>
      <dgm:spPr/>
    </dgm:pt>
    <dgm:pt modelId="{5E9CC212-060C-4662-94D7-2E43F4699967}" type="pres">
      <dgm:prSet presAssocID="{FD96FEB2-8FC3-4D00-8638-FF5D25F97916}" presName="rootConnector1" presStyleLbl="node1" presStyleIdx="0" presStyleCnt="0"/>
      <dgm:spPr/>
    </dgm:pt>
    <dgm:pt modelId="{B1196E60-1F23-4B81-AC18-52375C0385EC}" type="pres">
      <dgm:prSet presAssocID="{FD96FEB2-8FC3-4D00-8638-FF5D25F97916}" presName="hierChild2" presStyleCnt="0"/>
      <dgm:spPr/>
    </dgm:pt>
    <dgm:pt modelId="{D8B67E05-7CC2-43A6-9FA3-9ECEF4C426DE}" type="pres">
      <dgm:prSet presAssocID="{FD96FEB2-8FC3-4D00-8638-FF5D25F97916}" presName="hierChild3" presStyleCnt="0"/>
      <dgm:spPr/>
    </dgm:pt>
  </dgm:ptLst>
  <dgm:cxnLst>
    <dgm:cxn modelId="{0D65F301-3148-4C1C-ADE1-0286E73134C1}" type="presOf" srcId="{971827C8-CF08-4A8E-AD1A-5EEA10534767}" destId="{50569B22-E819-4453-B30D-DD88EE69E183}" srcOrd="1" destOrd="0" presId="urn:microsoft.com/office/officeart/2005/8/layout/orgChart1"/>
    <dgm:cxn modelId="{90F87012-2C32-4208-8A65-0A2CC2E0F0EF}" srcId="{50911AA9-6C7C-4730-934E-B0608FB63369}" destId="{FD96FEB2-8FC3-4D00-8638-FF5D25F97916}" srcOrd="3" destOrd="0" parTransId="{7FD122DF-B3AB-4FE5-8073-4B822982016A}" sibTransId="{57AD2EAE-7FFC-421F-AE88-DDD5FB74B9CF}"/>
    <dgm:cxn modelId="{AD035A13-15CF-4BD3-BE33-0E200D453AE3}" type="presOf" srcId="{4BCF889C-B62A-4B87-AD61-E20848B7F821}" destId="{5374C6FC-80EE-4411-9E6C-06F796CE7A67}" srcOrd="0" destOrd="0" presId="urn:microsoft.com/office/officeart/2005/8/layout/orgChart1"/>
    <dgm:cxn modelId="{DFB17D14-3A6D-43BB-B120-1967F91F6692}" type="presOf" srcId="{9C27E287-0C75-49D1-8D9D-4E4422763774}" destId="{25D98830-60A4-4183-B0B1-9DD0AE23690C}" srcOrd="1" destOrd="0" presId="urn:microsoft.com/office/officeart/2005/8/layout/orgChart1"/>
    <dgm:cxn modelId="{F4F68D19-1693-47B5-BA21-BD349F367F4C}" srcId="{2EC4084E-7FCD-4E99-8332-194DAC5CC860}" destId="{870A92FD-6993-42DA-BB4A-3223CBF90DC3}" srcOrd="5" destOrd="0" parTransId="{E0DA8392-F75A-4E7B-85E1-13C51BF2FEB5}" sibTransId="{7661883D-582E-48F1-BB60-04EAB7297C3C}"/>
    <dgm:cxn modelId="{1CB86E1D-A128-46E0-8749-236F38459539}" srcId="{2EC4084E-7FCD-4E99-8332-194DAC5CC860}" destId="{F9DC6037-EEBE-437D-BB7B-8B76D9593D7B}" srcOrd="0" destOrd="0" parTransId="{6C193FEA-C7C8-457E-8FF1-92C90046B28C}" sibTransId="{8F7044A8-1F13-4299-964A-F6AE9009BFAA}"/>
    <dgm:cxn modelId="{08C78322-5672-43D9-AE38-981030E49CE2}" type="presOf" srcId="{2FBAA25E-BC72-4613-A664-581863CD1F87}" destId="{BD8DC4D1-4B87-4D8C-8281-643FAC62ED72}" srcOrd="1" destOrd="0" presId="urn:microsoft.com/office/officeart/2005/8/layout/orgChart1"/>
    <dgm:cxn modelId="{35C45E24-228C-4622-BC68-85D287385E3A}" type="presOf" srcId="{E0DA8392-F75A-4E7B-85E1-13C51BF2FEB5}" destId="{10E5D97F-7847-4D12-99A8-ABF9B9D90960}" srcOrd="0" destOrd="0" presId="urn:microsoft.com/office/officeart/2005/8/layout/orgChart1"/>
    <dgm:cxn modelId="{10E7AB28-AC88-4096-8C15-0D81F01E54B6}" type="presOf" srcId="{301A32A4-5835-471C-8C0B-AECF0B0011E8}" destId="{804E288A-FFFA-47C0-A40F-E5595F4A0DC2}" srcOrd="0" destOrd="0" presId="urn:microsoft.com/office/officeart/2005/8/layout/orgChart1"/>
    <dgm:cxn modelId="{D1AADA2C-BF1B-4EED-A198-616773B5748D}" type="presOf" srcId="{2EC4084E-7FCD-4E99-8332-194DAC5CC860}" destId="{9DBF43CF-66C6-416D-888D-9B056DBDDB6A}" srcOrd="0" destOrd="0" presId="urn:microsoft.com/office/officeart/2005/8/layout/orgChart1"/>
    <dgm:cxn modelId="{8A1B0332-1778-44BC-A1FA-33472BC8F91A}" type="presOf" srcId="{5B2D7488-5944-4816-A3F3-30D42B236444}" destId="{21BE9254-B6C3-4BA0-B5D4-FF7E9B894C23}" srcOrd="1" destOrd="0" presId="urn:microsoft.com/office/officeart/2005/8/layout/orgChart1"/>
    <dgm:cxn modelId="{48C47A5C-CE17-4087-BB9A-F6783A90B4BC}" type="presOf" srcId="{F9DC6037-EEBE-437D-BB7B-8B76D9593D7B}" destId="{6FCCA3B8-A077-4705-9C04-2E392C473CA1}" srcOrd="1" destOrd="0" presId="urn:microsoft.com/office/officeart/2005/8/layout/orgChart1"/>
    <dgm:cxn modelId="{0015935F-B41E-47D9-BD02-B378ECB45CDB}" type="presOf" srcId="{F9DC6037-EEBE-437D-BB7B-8B76D9593D7B}" destId="{81767AFE-8B1E-48CF-AC28-028F89D9EC9C}" srcOrd="0" destOrd="0" presId="urn:microsoft.com/office/officeart/2005/8/layout/orgChart1"/>
    <dgm:cxn modelId="{29B68143-A2B7-4688-BE9B-83451A0FB077}" srcId="{2EC4084E-7FCD-4E99-8332-194DAC5CC860}" destId="{301A32A4-5835-471C-8C0B-AECF0B0011E8}" srcOrd="3" destOrd="0" parTransId="{4BCF889C-B62A-4B87-AD61-E20848B7F821}" sibTransId="{2921E72D-D2A5-406E-AE4B-4692147698D9}"/>
    <dgm:cxn modelId="{0B61C14C-29A5-4013-8217-F0FBDBD41A1F}" type="presOf" srcId="{971827C8-CF08-4A8E-AD1A-5EEA10534767}" destId="{6B599FC3-338F-4684-9E9C-822B6F14B52F}" srcOrd="0" destOrd="0" presId="urn:microsoft.com/office/officeart/2005/8/layout/orgChart1"/>
    <dgm:cxn modelId="{B3F81B5A-901F-4DE8-A44E-09E006751FB6}" type="presOf" srcId="{FD96FEB2-8FC3-4D00-8638-FF5D25F97916}" destId="{5E9CC212-060C-4662-94D7-2E43F4699967}" srcOrd="1" destOrd="0" presId="urn:microsoft.com/office/officeart/2005/8/layout/orgChart1"/>
    <dgm:cxn modelId="{14C4D77D-1ECB-4D77-8645-947B9E3ACA66}" srcId="{2EC4084E-7FCD-4E99-8332-194DAC5CC860}" destId="{9C27E287-0C75-49D1-8D9D-4E4422763774}" srcOrd="4" destOrd="0" parTransId="{32888555-9099-44E9-BE43-86928690566A}" sibTransId="{F898646D-7AFB-49F9-B3FD-A91FE98A6886}"/>
    <dgm:cxn modelId="{97784B83-1628-474F-BCF0-DB62A18EE63A}" type="presOf" srcId="{DBA1639E-AD34-46FA-9B51-9FF7370648EB}" destId="{8ADB0CB9-B8BB-4230-960C-A1CB2D5DEA8A}" srcOrd="0" destOrd="0" presId="urn:microsoft.com/office/officeart/2005/8/layout/orgChart1"/>
    <dgm:cxn modelId="{EBE7AB99-AB34-4D6A-B5ED-F6E7BE138CD4}" type="presOf" srcId="{FD96FEB2-8FC3-4D00-8638-FF5D25F97916}" destId="{43973687-35BE-45B8-B3BE-A44083EEE991}" srcOrd="0" destOrd="0" presId="urn:microsoft.com/office/officeart/2005/8/layout/orgChart1"/>
    <dgm:cxn modelId="{5004DA9C-59FF-4227-AF3E-9812EABF9856}" type="presOf" srcId="{271BEF0E-70F1-4440-8D4F-1C3741C1AAEC}" destId="{B7356102-47FA-4BCE-88D7-5EFAE2D52E48}" srcOrd="0" destOrd="0" presId="urn:microsoft.com/office/officeart/2005/8/layout/orgChart1"/>
    <dgm:cxn modelId="{8920DB9D-EABA-4343-93AB-3F45A195AADE}" srcId="{2EC4084E-7FCD-4E99-8332-194DAC5CC860}" destId="{2FBAA25E-BC72-4613-A664-581863CD1F87}" srcOrd="2" destOrd="0" parTransId="{DBA1639E-AD34-46FA-9B51-9FF7370648EB}" sibTransId="{54B0461A-3590-4E49-9978-C2D19188CB23}"/>
    <dgm:cxn modelId="{E1B4EC9E-A823-4D1B-A082-FEEAA361EF55}" type="presOf" srcId="{7AD9FE14-29EB-45A1-AFD6-53A75BFB355D}" destId="{9301657D-2D1D-4AFD-97BB-BD8FFE498268}" srcOrd="0" destOrd="0" presId="urn:microsoft.com/office/officeart/2005/8/layout/orgChart1"/>
    <dgm:cxn modelId="{C2B48AA2-EBC2-4D8E-A414-1C3E4EEB4245}" type="presOf" srcId="{870A92FD-6993-42DA-BB4A-3223CBF90DC3}" destId="{1C9B1705-5F25-45D0-8EC4-9942C5C8E021}" srcOrd="0" destOrd="0" presId="urn:microsoft.com/office/officeart/2005/8/layout/orgChart1"/>
    <dgm:cxn modelId="{46D9BAAC-FF33-4BB9-A038-8206ECAE30C7}" type="presOf" srcId="{9C27E287-0C75-49D1-8D9D-4E4422763774}" destId="{350E0CFF-066C-49FB-8B0C-440AEEAB268E}" srcOrd="0" destOrd="0" presId="urn:microsoft.com/office/officeart/2005/8/layout/orgChart1"/>
    <dgm:cxn modelId="{4D74F9B3-DDE9-4AA4-9974-8407BB95F36E}" srcId="{50911AA9-6C7C-4730-934E-B0608FB63369}" destId="{271BEF0E-70F1-4440-8D4F-1C3741C1AAEC}" srcOrd="2" destOrd="0" parTransId="{B2C5BB49-C6F9-49F7-AD15-7CDCE845E419}" sibTransId="{E604F16B-DB7E-4867-BE71-AE2BDD36E711}"/>
    <dgm:cxn modelId="{E62FF1B4-1E80-4DD5-B561-1A6E8EFF01A1}" type="presOf" srcId="{271BEF0E-70F1-4440-8D4F-1C3741C1AAEC}" destId="{2F2E8322-259A-404B-87DA-123272F9B370}" srcOrd="1" destOrd="0" presId="urn:microsoft.com/office/officeart/2005/8/layout/orgChart1"/>
    <dgm:cxn modelId="{FBF67EBA-A29B-4198-B08F-24F8FE36332C}" type="presOf" srcId="{2EC4084E-7FCD-4E99-8332-194DAC5CC860}" destId="{446D08AA-ED36-45D8-AC2C-22E8ED8182E7}" srcOrd="1" destOrd="0" presId="urn:microsoft.com/office/officeart/2005/8/layout/orgChart1"/>
    <dgm:cxn modelId="{DE4A3BC3-E039-4BB1-A123-4079AAD7CE18}" type="presOf" srcId="{870A92FD-6993-42DA-BB4A-3223CBF90DC3}" destId="{1F6CCAE0-C2D0-42C0-A217-A34975576947}" srcOrd="1" destOrd="0" presId="urn:microsoft.com/office/officeart/2005/8/layout/orgChart1"/>
    <dgm:cxn modelId="{39D3AEC5-32C3-4A5A-93A6-A4D80EB5FEEE}" type="presOf" srcId="{5B2D7488-5944-4816-A3F3-30D42B236444}" destId="{4CAAADFA-5601-4E4C-8275-264C0EA6AD13}" srcOrd="0" destOrd="0" presId="urn:microsoft.com/office/officeart/2005/8/layout/orgChart1"/>
    <dgm:cxn modelId="{433861CA-CFDF-4385-BAB2-7B77E8D9CC60}" type="presOf" srcId="{6C193FEA-C7C8-457E-8FF1-92C90046B28C}" destId="{6045144D-93DA-4192-8219-F32DF6F642B6}" srcOrd="0" destOrd="0" presId="urn:microsoft.com/office/officeart/2005/8/layout/orgChart1"/>
    <dgm:cxn modelId="{0D924FCA-69B0-47B2-8224-C391D0E8B6AB}" type="presOf" srcId="{2FBAA25E-BC72-4613-A664-581863CD1F87}" destId="{FE14C725-7D84-46E9-B5C0-E4CF0D19705D}" srcOrd="0" destOrd="0" presId="urn:microsoft.com/office/officeart/2005/8/layout/orgChart1"/>
    <dgm:cxn modelId="{509E0DCD-47C1-462B-8CA0-C46D935B803C}" type="presOf" srcId="{301A32A4-5835-471C-8C0B-AECF0B0011E8}" destId="{DB812FBA-4FC1-46F0-BD0B-C420F651134E}" srcOrd="1" destOrd="0" presId="urn:microsoft.com/office/officeart/2005/8/layout/orgChart1"/>
    <dgm:cxn modelId="{4779D5CF-D00B-4111-85EB-DAE519C79F6E}" srcId="{50911AA9-6C7C-4730-934E-B0608FB63369}" destId="{2EC4084E-7FCD-4E99-8332-194DAC5CC860}" srcOrd="0" destOrd="0" parTransId="{C054FC09-4C7B-41B4-AFC3-4E8E877E4BC0}" sibTransId="{B2C31E33-F140-43D0-8CEF-C9BB070D773D}"/>
    <dgm:cxn modelId="{23F177D3-94EC-484E-A3C2-F12679EAA664}" type="presOf" srcId="{50911AA9-6C7C-4730-934E-B0608FB63369}" destId="{764D00AF-0D1F-4CA3-9096-07668C0C7A70}" srcOrd="0" destOrd="0" presId="urn:microsoft.com/office/officeart/2005/8/layout/orgChart1"/>
    <dgm:cxn modelId="{695B91E4-4B95-4163-87C5-416BF0D3399E}" srcId="{50911AA9-6C7C-4730-934E-B0608FB63369}" destId="{971827C8-CF08-4A8E-AD1A-5EEA10534767}" srcOrd="1" destOrd="0" parTransId="{406E6E01-82C3-41A5-9E5C-8F52274D5B6F}" sibTransId="{00E32004-4F72-4734-A044-E857B2210F55}"/>
    <dgm:cxn modelId="{D20226ED-1622-4A43-9C03-843D3BDFBDE2}" srcId="{2EC4084E-7FCD-4E99-8332-194DAC5CC860}" destId="{5B2D7488-5944-4816-A3F3-30D42B236444}" srcOrd="1" destOrd="0" parTransId="{7AD9FE14-29EB-45A1-AFD6-53A75BFB355D}" sibTransId="{423C4C76-9217-4AD0-B047-1487B5268455}"/>
    <dgm:cxn modelId="{D69F67F2-38C3-44D5-BB9D-E1FF89EB39F1}" type="presOf" srcId="{32888555-9099-44E9-BE43-86928690566A}" destId="{04D7E3FF-2EF5-4626-9480-7B24B1C31E1C}" srcOrd="0" destOrd="0" presId="urn:microsoft.com/office/officeart/2005/8/layout/orgChart1"/>
    <dgm:cxn modelId="{459087F7-F6A5-4702-BDF5-7A96E12449F9}" type="presParOf" srcId="{764D00AF-0D1F-4CA3-9096-07668C0C7A70}" destId="{2DEC5FE0-09EE-461D-A329-6847FB29DB1C}" srcOrd="0" destOrd="0" presId="urn:microsoft.com/office/officeart/2005/8/layout/orgChart1"/>
    <dgm:cxn modelId="{7B584AE4-2EBD-4656-9CE1-01386A6E3ED1}" type="presParOf" srcId="{2DEC5FE0-09EE-461D-A329-6847FB29DB1C}" destId="{7F1D123D-9550-4CC7-85B7-C7E75BFEBD17}" srcOrd="0" destOrd="0" presId="urn:microsoft.com/office/officeart/2005/8/layout/orgChart1"/>
    <dgm:cxn modelId="{5C9B26FD-F454-4872-805A-79647EA7579C}" type="presParOf" srcId="{7F1D123D-9550-4CC7-85B7-C7E75BFEBD17}" destId="{9DBF43CF-66C6-416D-888D-9B056DBDDB6A}" srcOrd="0" destOrd="0" presId="urn:microsoft.com/office/officeart/2005/8/layout/orgChart1"/>
    <dgm:cxn modelId="{2AAC2C07-AFC2-40AB-BB47-AFA5137C3809}" type="presParOf" srcId="{7F1D123D-9550-4CC7-85B7-C7E75BFEBD17}" destId="{446D08AA-ED36-45D8-AC2C-22E8ED8182E7}" srcOrd="1" destOrd="0" presId="urn:microsoft.com/office/officeart/2005/8/layout/orgChart1"/>
    <dgm:cxn modelId="{5F2E4F5C-C6C6-4F3A-BA6C-5C0F27B10B44}" type="presParOf" srcId="{2DEC5FE0-09EE-461D-A329-6847FB29DB1C}" destId="{8A832967-B548-4590-BE13-B1C40FC78208}" srcOrd="1" destOrd="0" presId="urn:microsoft.com/office/officeart/2005/8/layout/orgChart1"/>
    <dgm:cxn modelId="{043EDF82-73A2-4A77-9A66-915E3C0C14AE}" type="presParOf" srcId="{8A832967-B548-4590-BE13-B1C40FC78208}" destId="{8ADB0CB9-B8BB-4230-960C-A1CB2D5DEA8A}" srcOrd="0" destOrd="0" presId="urn:microsoft.com/office/officeart/2005/8/layout/orgChart1"/>
    <dgm:cxn modelId="{E11612E3-F12E-4BBB-87B4-7532B978CF3B}" type="presParOf" srcId="{8A832967-B548-4590-BE13-B1C40FC78208}" destId="{34227C90-E145-4F83-924A-C03A047D567A}" srcOrd="1" destOrd="0" presId="urn:microsoft.com/office/officeart/2005/8/layout/orgChart1"/>
    <dgm:cxn modelId="{C0750979-7535-4E64-A043-46997FDF2BE0}" type="presParOf" srcId="{34227C90-E145-4F83-924A-C03A047D567A}" destId="{772981D3-AAF7-49D4-A7C9-985A77099A7A}" srcOrd="0" destOrd="0" presId="urn:microsoft.com/office/officeart/2005/8/layout/orgChart1"/>
    <dgm:cxn modelId="{FFFBF2FD-B1E5-4F14-99AC-D86F984BED27}" type="presParOf" srcId="{772981D3-AAF7-49D4-A7C9-985A77099A7A}" destId="{FE14C725-7D84-46E9-B5C0-E4CF0D19705D}" srcOrd="0" destOrd="0" presId="urn:microsoft.com/office/officeart/2005/8/layout/orgChart1"/>
    <dgm:cxn modelId="{5719481C-C8B3-4968-9C52-17BAA3393604}" type="presParOf" srcId="{772981D3-AAF7-49D4-A7C9-985A77099A7A}" destId="{BD8DC4D1-4B87-4D8C-8281-643FAC62ED72}" srcOrd="1" destOrd="0" presId="urn:microsoft.com/office/officeart/2005/8/layout/orgChart1"/>
    <dgm:cxn modelId="{599B1F46-2886-4F0B-88C3-668B235DCDF7}" type="presParOf" srcId="{34227C90-E145-4F83-924A-C03A047D567A}" destId="{745068A5-00A3-4E4E-B6DF-B2B480EFB625}" srcOrd="1" destOrd="0" presId="urn:microsoft.com/office/officeart/2005/8/layout/orgChart1"/>
    <dgm:cxn modelId="{39111586-26D8-4388-B8BA-517F380E1100}" type="presParOf" srcId="{34227C90-E145-4F83-924A-C03A047D567A}" destId="{5A06A4C8-4081-48CE-A149-BC3D935012F9}" srcOrd="2" destOrd="0" presId="urn:microsoft.com/office/officeart/2005/8/layout/orgChart1"/>
    <dgm:cxn modelId="{AC488F78-B848-4C88-BDF8-1E005FEF92BB}" type="presParOf" srcId="{8A832967-B548-4590-BE13-B1C40FC78208}" destId="{5374C6FC-80EE-4411-9E6C-06F796CE7A67}" srcOrd="2" destOrd="0" presId="urn:microsoft.com/office/officeart/2005/8/layout/orgChart1"/>
    <dgm:cxn modelId="{F3F60947-6046-48B4-B9CB-1946686C7BA1}" type="presParOf" srcId="{8A832967-B548-4590-BE13-B1C40FC78208}" destId="{9FA33C32-F74F-47F5-A033-78B1132E79CF}" srcOrd="3" destOrd="0" presId="urn:microsoft.com/office/officeart/2005/8/layout/orgChart1"/>
    <dgm:cxn modelId="{64E4C935-88EF-40AF-A518-1C122AFD3801}" type="presParOf" srcId="{9FA33C32-F74F-47F5-A033-78B1132E79CF}" destId="{2D297127-170F-48EC-89AC-7FE5583091CA}" srcOrd="0" destOrd="0" presId="urn:microsoft.com/office/officeart/2005/8/layout/orgChart1"/>
    <dgm:cxn modelId="{9795C881-4007-49F4-B952-4DBB398C81CD}" type="presParOf" srcId="{2D297127-170F-48EC-89AC-7FE5583091CA}" destId="{804E288A-FFFA-47C0-A40F-E5595F4A0DC2}" srcOrd="0" destOrd="0" presId="urn:microsoft.com/office/officeart/2005/8/layout/orgChart1"/>
    <dgm:cxn modelId="{B6BB8914-EE2B-4DB6-B91A-AC077B009ED2}" type="presParOf" srcId="{2D297127-170F-48EC-89AC-7FE5583091CA}" destId="{DB812FBA-4FC1-46F0-BD0B-C420F651134E}" srcOrd="1" destOrd="0" presId="urn:microsoft.com/office/officeart/2005/8/layout/orgChart1"/>
    <dgm:cxn modelId="{AF609F27-2600-4806-B1E4-9BB258A877D2}" type="presParOf" srcId="{9FA33C32-F74F-47F5-A033-78B1132E79CF}" destId="{185CD874-5517-4B68-8ED4-B712AE156572}" srcOrd="1" destOrd="0" presId="urn:microsoft.com/office/officeart/2005/8/layout/orgChart1"/>
    <dgm:cxn modelId="{8A946457-9D99-42CB-929F-535EE5E6CF41}" type="presParOf" srcId="{9FA33C32-F74F-47F5-A033-78B1132E79CF}" destId="{F6FB3461-6FDE-4F87-86F7-C4C851824A4F}" srcOrd="2" destOrd="0" presId="urn:microsoft.com/office/officeart/2005/8/layout/orgChart1"/>
    <dgm:cxn modelId="{B51B62D5-FF6B-4DE0-B52E-1A2DCFA4D46B}" type="presParOf" srcId="{8A832967-B548-4590-BE13-B1C40FC78208}" destId="{04D7E3FF-2EF5-4626-9480-7B24B1C31E1C}" srcOrd="4" destOrd="0" presId="urn:microsoft.com/office/officeart/2005/8/layout/orgChart1"/>
    <dgm:cxn modelId="{76FF42B7-AA3A-41E2-85BB-815281ED32FF}" type="presParOf" srcId="{8A832967-B548-4590-BE13-B1C40FC78208}" destId="{B1095526-1339-48DE-A70C-DF9FC996E367}" srcOrd="5" destOrd="0" presId="urn:microsoft.com/office/officeart/2005/8/layout/orgChart1"/>
    <dgm:cxn modelId="{9045982A-0E73-411E-9854-911B3C6F5364}" type="presParOf" srcId="{B1095526-1339-48DE-A70C-DF9FC996E367}" destId="{15A149E0-A853-4F61-88EA-10DF7CB9A739}" srcOrd="0" destOrd="0" presId="urn:microsoft.com/office/officeart/2005/8/layout/orgChart1"/>
    <dgm:cxn modelId="{E1AF44AD-62A8-4E58-8991-DC0D0D33D954}" type="presParOf" srcId="{15A149E0-A853-4F61-88EA-10DF7CB9A739}" destId="{350E0CFF-066C-49FB-8B0C-440AEEAB268E}" srcOrd="0" destOrd="0" presId="urn:microsoft.com/office/officeart/2005/8/layout/orgChart1"/>
    <dgm:cxn modelId="{A5E8884A-8DEE-4565-95E8-07DBF7F76A28}" type="presParOf" srcId="{15A149E0-A853-4F61-88EA-10DF7CB9A739}" destId="{25D98830-60A4-4183-B0B1-9DD0AE23690C}" srcOrd="1" destOrd="0" presId="urn:microsoft.com/office/officeart/2005/8/layout/orgChart1"/>
    <dgm:cxn modelId="{E5CC02E2-EECA-46BE-AADB-35A98EE3A7B2}" type="presParOf" srcId="{B1095526-1339-48DE-A70C-DF9FC996E367}" destId="{CC90A02A-01E3-45F4-A037-0B16389E3F09}" srcOrd="1" destOrd="0" presId="urn:microsoft.com/office/officeart/2005/8/layout/orgChart1"/>
    <dgm:cxn modelId="{B783DAE4-560A-454B-B399-8592268549A6}" type="presParOf" srcId="{B1095526-1339-48DE-A70C-DF9FC996E367}" destId="{0DF16546-FD6E-41D0-8A76-048EBC07FCDB}" srcOrd="2" destOrd="0" presId="urn:microsoft.com/office/officeart/2005/8/layout/orgChart1"/>
    <dgm:cxn modelId="{0C5375E8-31D6-4708-A0D2-E3C60CA548A6}" type="presParOf" srcId="{8A832967-B548-4590-BE13-B1C40FC78208}" destId="{10E5D97F-7847-4D12-99A8-ABF9B9D90960}" srcOrd="6" destOrd="0" presId="urn:microsoft.com/office/officeart/2005/8/layout/orgChart1"/>
    <dgm:cxn modelId="{5C221602-2173-4F08-B0E1-CC146B061217}" type="presParOf" srcId="{8A832967-B548-4590-BE13-B1C40FC78208}" destId="{11E10179-F7B1-4FAF-9888-6446AAE0ACFE}" srcOrd="7" destOrd="0" presId="urn:microsoft.com/office/officeart/2005/8/layout/orgChart1"/>
    <dgm:cxn modelId="{DE7D0BBD-C05B-48CA-9C25-6EFC9E66657C}" type="presParOf" srcId="{11E10179-F7B1-4FAF-9888-6446AAE0ACFE}" destId="{00596AD8-6239-41BE-A36C-F49164040845}" srcOrd="0" destOrd="0" presId="urn:microsoft.com/office/officeart/2005/8/layout/orgChart1"/>
    <dgm:cxn modelId="{2C01511B-7456-4EDA-A3D4-BD2DCD103452}" type="presParOf" srcId="{00596AD8-6239-41BE-A36C-F49164040845}" destId="{1C9B1705-5F25-45D0-8EC4-9942C5C8E021}" srcOrd="0" destOrd="0" presId="urn:microsoft.com/office/officeart/2005/8/layout/orgChart1"/>
    <dgm:cxn modelId="{02F08225-485F-4C19-A75D-2A2B91388369}" type="presParOf" srcId="{00596AD8-6239-41BE-A36C-F49164040845}" destId="{1F6CCAE0-C2D0-42C0-A217-A34975576947}" srcOrd="1" destOrd="0" presId="urn:microsoft.com/office/officeart/2005/8/layout/orgChart1"/>
    <dgm:cxn modelId="{C4F83544-0BAC-4EED-834B-07E0300F97E2}" type="presParOf" srcId="{11E10179-F7B1-4FAF-9888-6446AAE0ACFE}" destId="{760AE3C4-9FB1-4BB1-95E0-9F35A5529575}" srcOrd="1" destOrd="0" presId="urn:microsoft.com/office/officeart/2005/8/layout/orgChart1"/>
    <dgm:cxn modelId="{1E7E7C5E-50C4-405E-B033-ABC8BACA77F3}" type="presParOf" srcId="{11E10179-F7B1-4FAF-9888-6446AAE0ACFE}" destId="{EA009705-95D6-41CF-883F-9C3C33B89FEA}" srcOrd="2" destOrd="0" presId="urn:microsoft.com/office/officeart/2005/8/layout/orgChart1"/>
    <dgm:cxn modelId="{653BED35-C4C0-47B9-8062-3918A43C953F}" type="presParOf" srcId="{2DEC5FE0-09EE-461D-A329-6847FB29DB1C}" destId="{03A673C7-E7FC-499A-9A6C-9D2B6B5AE4F0}" srcOrd="2" destOrd="0" presId="urn:microsoft.com/office/officeart/2005/8/layout/orgChart1"/>
    <dgm:cxn modelId="{8DDD9A50-E2B8-4A52-8ADB-42FBFEE946E1}" type="presParOf" srcId="{03A673C7-E7FC-499A-9A6C-9D2B6B5AE4F0}" destId="{6045144D-93DA-4192-8219-F32DF6F642B6}" srcOrd="0" destOrd="0" presId="urn:microsoft.com/office/officeart/2005/8/layout/orgChart1"/>
    <dgm:cxn modelId="{F5E1A1C6-6031-491A-9FC6-D885B1D0CE05}" type="presParOf" srcId="{03A673C7-E7FC-499A-9A6C-9D2B6B5AE4F0}" destId="{54148BAC-3052-4679-8F69-90828DD14CEE}" srcOrd="1" destOrd="0" presId="urn:microsoft.com/office/officeart/2005/8/layout/orgChart1"/>
    <dgm:cxn modelId="{07534B1B-D8EC-44FC-9A99-390C53DFAC25}" type="presParOf" srcId="{54148BAC-3052-4679-8F69-90828DD14CEE}" destId="{35CBB29B-A319-4667-8658-40DCADED2809}" srcOrd="0" destOrd="0" presId="urn:microsoft.com/office/officeart/2005/8/layout/orgChart1"/>
    <dgm:cxn modelId="{95F23299-E4D2-46A6-9342-EB2767ACF038}" type="presParOf" srcId="{35CBB29B-A319-4667-8658-40DCADED2809}" destId="{81767AFE-8B1E-48CF-AC28-028F89D9EC9C}" srcOrd="0" destOrd="0" presId="urn:microsoft.com/office/officeart/2005/8/layout/orgChart1"/>
    <dgm:cxn modelId="{468A79C3-EDFD-41A3-A0FF-5974B8E0992B}" type="presParOf" srcId="{35CBB29B-A319-4667-8658-40DCADED2809}" destId="{6FCCA3B8-A077-4705-9C04-2E392C473CA1}" srcOrd="1" destOrd="0" presId="urn:microsoft.com/office/officeart/2005/8/layout/orgChart1"/>
    <dgm:cxn modelId="{AD0CF451-2AF8-4940-A885-9F3C57256F10}" type="presParOf" srcId="{54148BAC-3052-4679-8F69-90828DD14CEE}" destId="{E8E15A95-88D7-4928-A110-0C4A2CF07243}" srcOrd="1" destOrd="0" presId="urn:microsoft.com/office/officeart/2005/8/layout/orgChart1"/>
    <dgm:cxn modelId="{01527ED4-4D93-41E0-A2F2-87B42786CC9C}" type="presParOf" srcId="{54148BAC-3052-4679-8F69-90828DD14CEE}" destId="{1C9BA5FD-3C24-4CF4-90C9-93A886E5A570}" srcOrd="2" destOrd="0" presId="urn:microsoft.com/office/officeart/2005/8/layout/orgChart1"/>
    <dgm:cxn modelId="{FB482147-3BA8-4968-B753-29DB5F03C118}" type="presParOf" srcId="{03A673C7-E7FC-499A-9A6C-9D2B6B5AE4F0}" destId="{9301657D-2D1D-4AFD-97BB-BD8FFE498268}" srcOrd="2" destOrd="0" presId="urn:microsoft.com/office/officeart/2005/8/layout/orgChart1"/>
    <dgm:cxn modelId="{63643BE1-2F9B-4FDF-A609-EF8A2DC0BEA9}" type="presParOf" srcId="{03A673C7-E7FC-499A-9A6C-9D2B6B5AE4F0}" destId="{2D70266B-D805-44D6-9766-CF9003FA43DC}" srcOrd="3" destOrd="0" presId="urn:microsoft.com/office/officeart/2005/8/layout/orgChart1"/>
    <dgm:cxn modelId="{E0CD6DC2-E35E-4072-8E43-BDC29E8704ED}" type="presParOf" srcId="{2D70266B-D805-44D6-9766-CF9003FA43DC}" destId="{965E81E9-FBD4-449E-B13B-EDE7E47FF35E}" srcOrd="0" destOrd="0" presId="urn:microsoft.com/office/officeart/2005/8/layout/orgChart1"/>
    <dgm:cxn modelId="{7496ACF5-C725-4F62-A7BC-10F98FEB3261}" type="presParOf" srcId="{965E81E9-FBD4-449E-B13B-EDE7E47FF35E}" destId="{4CAAADFA-5601-4E4C-8275-264C0EA6AD13}" srcOrd="0" destOrd="0" presId="urn:microsoft.com/office/officeart/2005/8/layout/orgChart1"/>
    <dgm:cxn modelId="{BA81485E-E9DD-4445-A040-CF331B1343E4}" type="presParOf" srcId="{965E81E9-FBD4-449E-B13B-EDE7E47FF35E}" destId="{21BE9254-B6C3-4BA0-B5D4-FF7E9B894C23}" srcOrd="1" destOrd="0" presId="urn:microsoft.com/office/officeart/2005/8/layout/orgChart1"/>
    <dgm:cxn modelId="{A5DB9AF5-C172-40FC-BFA5-1E62F0A4A06C}" type="presParOf" srcId="{2D70266B-D805-44D6-9766-CF9003FA43DC}" destId="{CFF50002-16F1-47D9-A7FD-0BE89DA97C92}" srcOrd="1" destOrd="0" presId="urn:microsoft.com/office/officeart/2005/8/layout/orgChart1"/>
    <dgm:cxn modelId="{693AB744-6B45-4715-B486-5D091BA5CD06}" type="presParOf" srcId="{2D70266B-D805-44D6-9766-CF9003FA43DC}" destId="{FBF878A6-7071-4B5C-9E08-D400DD9F54BF}" srcOrd="2" destOrd="0" presId="urn:microsoft.com/office/officeart/2005/8/layout/orgChart1"/>
    <dgm:cxn modelId="{E2411C20-B0A2-4DE9-8AA3-EA9B4F3AFDC7}" type="presParOf" srcId="{764D00AF-0D1F-4CA3-9096-07668C0C7A70}" destId="{712BE5FD-A7F7-44BD-AB75-1A16B916D997}" srcOrd="1" destOrd="0" presId="urn:microsoft.com/office/officeart/2005/8/layout/orgChart1"/>
    <dgm:cxn modelId="{B2FB5807-31AE-4FE8-BD8C-C1171014093B}" type="presParOf" srcId="{712BE5FD-A7F7-44BD-AB75-1A16B916D997}" destId="{60A2C86A-3C79-4084-9E20-0C31E1FCA20C}" srcOrd="0" destOrd="0" presId="urn:microsoft.com/office/officeart/2005/8/layout/orgChart1"/>
    <dgm:cxn modelId="{2F9593BA-D6C4-4D1F-A8C7-71AF3AE42272}" type="presParOf" srcId="{60A2C86A-3C79-4084-9E20-0C31E1FCA20C}" destId="{6B599FC3-338F-4684-9E9C-822B6F14B52F}" srcOrd="0" destOrd="0" presId="urn:microsoft.com/office/officeart/2005/8/layout/orgChart1"/>
    <dgm:cxn modelId="{F75023C7-B453-4FA7-86D0-4DE2415DA1CA}" type="presParOf" srcId="{60A2C86A-3C79-4084-9E20-0C31E1FCA20C}" destId="{50569B22-E819-4453-B30D-DD88EE69E183}" srcOrd="1" destOrd="0" presId="urn:microsoft.com/office/officeart/2005/8/layout/orgChart1"/>
    <dgm:cxn modelId="{410DE75A-04B6-454D-A553-4C74AA7E231C}" type="presParOf" srcId="{712BE5FD-A7F7-44BD-AB75-1A16B916D997}" destId="{76160825-4E93-48FB-AD5A-0A532B3D6A13}" srcOrd="1" destOrd="0" presId="urn:microsoft.com/office/officeart/2005/8/layout/orgChart1"/>
    <dgm:cxn modelId="{526215A3-F9E7-4CFC-920E-18C1604361FF}" type="presParOf" srcId="{712BE5FD-A7F7-44BD-AB75-1A16B916D997}" destId="{5402E5B8-56DC-4A4E-B467-FA5D346BBEC2}" srcOrd="2" destOrd="0" presId="urn:microsoft.com/office/officeart/2005/8/layout/orgChart1"/>
    <dgm:cxn modelId="{04569090-9F02-4086-9D88-D71389A8D386}" type="presParOf" srcId="{764D00AF-0D1F-4CA3-9096-07668C0C7A70}" destId="{90DF968B-9E39-49E1-9F39-77DF96AF6192}" srcOrd="2" destOrd="0" presId="urn:microsoft.com/office/officeart/2005/8/layout/orgChart1"/>
    <dgm:cxn modelId="{76BE534A-1AA3-4BF6-9F0E-E02F01CBCA6B}" type="presParOf" srcId="{90DF968B-9E39-49E1-9F39-77DF96AF6192}" destId="{EAA8BA37-EF6C-4E99-84AE-5DEBC3B94432}" srcOrd="0" destOrd="0" presId="urn:microsoft.com/office/officeart/2005/8/layout/orgChart1"/>
    <dgm:cxn modelId="{A7778D04-72BD-4C1F-A5EF-27C14D31D89A}" type="presParOf" srcId="{EAA8BA37-EF6C-4E99-84AE-5DEBC3B94432}" destId="{B7356102-47FA-4BCE-88D7-5EFAE2D52E48}" srcOrd="0" destOrd="0" presId="urn:microsoft.com/office/officeart/2005/8/layout/orgChart1"/>
    <dgm:cxn modelId="{E305DB94-E7D7-41C9-8864-3EB4849372F1}" type="presParOf" srcId="{EAA8BA37-EF6C-4E99-84AE-5DEBC3B94432}" destId="{2F2E8322-259A-404B-87DA-123272F9B370}" srcOrd="1" destOrd="0" presId="urn:microsoft.com/office/officeart/2005/8/layout/orgChart1"/>
    <dgm:cxn modelId="{977C98D8-A6F2-431F-9628-2DCAA09C5210}" type="presParOf" srcId="{90DF968B-9E39-49E1-9F39-77DF96AF6192}" destId="{BF5B62E1-A04E-417E-9761-AB737AD0E788}" srcOrd="1" destOrd="0" presId="urn:microsoft.com/office/officeart/2005/8/layout/orgChart1"/>
    <dgm:cxn modelId="{3B5B4060-8F59-4D2E-99AE-3C1AF9F561D0}" type="presParOf" srcId="{90DF968B-9E39-49E1-9F39-77DF96AF6192}" destId="{340A38EF-A76F-478E-B1E3-149432669BC8}" srcOrd="2" destOrd="0" presId="urn:microsoft.com/office/officeart/2005/8/layout/orgChart1"/>
    <dgm:cxn modelId="{45A2A4D5-19AD-466D-B176-D85736671370}" type="presParOf" srcId="{764D00AF-0D1F-4CA3-9096-07668C0C7A70}" destId="{8BA32C4B-83E5-4B68-B75E-8E32566148B4}" srcOrd="3" destOrd="0" presId="urn:microsoft.com/office/officeart/2005/8/layout/orgChart1"/>
    <dgm:cxn modelId="{2A95FB0B-C63E-40FE-A16F-134DC8F18031}" type="presParOf" srcId="{8BA32C4B-83E5-4B68-B75E-8E32566148B4}" destId="{30C83C2B-421D-47A8-BA1F-49CCFDD4E518}" srcOrd="0" destOrd="0" presId="urn:microsoft.com/office/officeart/2005/8/layout/orgChart1"/>
    <dgm:cxn modelId="{1EAA784A-6159-4F7D-A459-F4FB496AB7F3}" type="presParOf" srcId="{30C83C2B-421D-47A8-BA1F-49CCFDD4E518}" destId="{43973687-35BE-45B8-B3BE-A44083EEE991}" srcOrd="0" destOrd="0" presId="urn:microsoft.com/office/officeart/2005/8/layout/orgChart1"/>
    <dgm:cxn modelId="{CF1E7C1C-3563-4071-9AA4-02CC565DF46D}" type="presParOf" srcId="{30C83C2B-421D-47A8-BA1F-49CCFDD4E518}" destId="{5E9CC212-060C-4662-94D7-2E43F4699967}" srcOrd="1" destOrd="0" presId="urn:microsoft.com/office/officeart/2005/8/layout/orgChart1"/>
    <dgm:cxn modelId="{DE26BDF2-1E1A-47F7-B065-281613FDBCBF}" type="presParOf" srcId="{8BA32C4B-83E5-4B68-B75E-8E32566148B4}" destId="{B1196E60-1F23-4B81-AC18-52375C0385EC}" srcOrd="1" destOrd="0" presId="urn:microsoft.com/office/officeart/2005/8/layout/orgChart1"/>
    <dgm:cxn modelId="{540F2796-77DE-4AA3-A35C-7DDC7825FCFF}" type="presParOf" srcId="{8BA32C4B-83E5-4B68-B75E-8E32566148B4}" destId="{D8B67E05-7CC2-43A6-9FA3-9ECEF4C426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1657D-2D1D-4AFD-97BB-BD8FFE498268}">
      <dsp:nvSpPr>
        <dsp:cNvPr id="0" name=""/>
        <dsp:cNvSpPr/>
      </dsp:nvSpPr>
      <dsp:spPr>
        <a:xfrm>
          <a:off x="5745199" y="2360137"/>
          <a:ext cx="628495" cy="989356"/>
        </a:xfrm>
        <a:custGeom>
          <a:avLst/>
          <a:gdLst/>
          <a:ahLst/>
          <a:cxnLst/>
          <a:rect l="0" t="0" r="0" b="0"/>
          <a:pathLst>
            <a:path>
              <a:moveTo>
                <a:pt x="0" y="0"/>
              </a:moveTo>
              <a:lnTo>
                <a:pt x="0" y="989356"/>
              </a:lnTo>
              <a:lnTo>
                <a:pt x="628495" y="98935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45144D-93DA-4192-8219-F32DF6F642B6}">
      <dsp:nvSpPr>
        <dsp:cNvPr id="0" name=""/>
        <dsp:cNvSpPr/>
      </dsp:nvSpPr>
      <dsp:spPr>
        <a:xfrm>
          <a:off x="5203319" y="2360137"/>
          <a:ext cx="541880" cy="971706"/>
        </a:xfrm>
        <a:custGeom>
          <a:avLst/>
          <a:gdLst/>
          <a:ahLst/>
          <a:cxnLst/>
          <a:rect l="0" t="0" r="0" b="0"/>
          <a:pathLst>
            <a:path>
              <a:moveTo>
                <a:pt x="541880" y="0"/>
              </a:moveTo>
              <a:lnTo>
                <a:pt x="541880" y="971706"/>
              </a:lnTo>
              <a:lnTo>
                <a:pt x="0" y="97170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E5D97F-7847-4D12-99A8-ABF9B9D90960}">
      <dsp:nvSpPr>
        <dsp:cNvPr id="0" name=""/>
        <dsp:cNvSpPr/>
      </dsp:nvSpPr>
      <dsp:spPr>
        <a:xfrm>
          <a:off x="5745199" y="2360137"/>
          <a:ext cx="3917471" cy="2137507"/>
        </a:xfrm>
        <a:custGeom>
          <a:avLst/>
          <a:gdLst/>
          <a:ahLst/>
          <a:cxnLst/>
          <a:rect l="0" t="0" r="0" b="0"/>
          <a:pathLst>
            <a:path>
              <a:moveTo>
                <a:pt x="0" y="0"/>
              </a:moveTo>
              <a:lnTo>
                <a:pt x="0" y="1895566"/>
              </a:lnTo>
              <a:lnTo>
                <a:pt x="3917471" y="1895566"/>
              </a:lnTo>
              <a:lnTo>
                <a:pt x="3917471" y="21375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D7E3FF-2EF5-4626-9480-7B24B1C31E1C}">
      <dsp:nvSpPr>
        <dsp:cNvPr id="0" name=""/>
        <dsp:cNvSpPr/>
      </dsp:nvSpPr>
      <dsp:spPr>
        <a:xfrm>
          <a:off x="5745199" y="2360137"/>
          <a:ext cx="1305839" cy="2119869"/>
        </a:xfrm>
        <a:custGeom>
          <a:avLst/>
          <a:gdLst/>
          <a:ahLst/>
          <a:cxnLst/>
          <a:rect l="0" t="0" r="0" b="0"/>
          <a:pathLst>
            <a:path>
              <a:moveTo>
                <a:pt x="0" y="0"/>
              </a:moveTo>
              <a:lnTo>
                <a:pt x="0" y="1877927"/>
              </a:lnTo>
              <a:lnTo>
                <a:pt x="1305839" y="1877927"/>
              </a:lnTo>
              <a:lnTo>
                <a:pt x="1305839" y="211986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74C6FC-80EE-4411-9E6C-06F796CE7A67}">
      <dsp:nvSpPr>
        <dsp:cNvPr id="0" name=""/>
        <dsp:cNvSpPr/>
      </dsp:nvSpPr>
      <dsp:spPr>
        <a:xfrm>
          <a:off x="4315877" y="2360137"/>
          <a:ext cx="1429321" cy="2137507"/>
        </a:xfrm>
        <a:custGeom>
          <a:avLst/>
          <a:gdLst/>
          <a:ahLst/>
          <a:cxnLst/>
          <a:rect l="0" t="0" r="0" b="0"/>
          <a:pathLst>
            <a:path>
              <a:moveTo>
                <a:pt x="1429321" y="0"/>
              </a:moveTo>
              <a:lnTo>
                <a:pt x="1429321" y="1895566"/>
              </a:lnTo>
              <a:lnTo>
                <a:pt x="0" y="1895566"/>
              </a:lnTo>
              <a:lnTo>
                <a:pt x="0" y="21375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DB0CB9-B8BB-4230-960C-A1CB2D5DEA8A}">
      <dsp:nvSpPr>
        <dsp:cNvPr id="0" name=""/>
        <dsp:cNvSpPr/>
      </dsp:nvSpPr>
      <dsp:spPr>
        <a:xfrm>
          <a:off x="1457210" y="2360137"/>
          <a:ext cx="4287988" cy="2066929"/>
        </a:xfrm>
        <a:custGeom>
          <a:avLst/>
          <a:gdLst/>
          <a:ahLst/>
          <a:cxnLst/>
          <a:rect l="0" t="0" r="0" b="0"/>
          <a:pathLst>
            <a:path>
              <a:moveTo>
                <a:pt x="4287988" y="0"/>
              </a:moveTo>
              <a:lnTo>
                <a:pt x="4287988" y="1824988"/>
              </a:lnTo>
              <a:lnTo>
                <a:pt x="0" y="1824988"/>
              </a:lnTo>
              <a:lnTo>
                <a:pt x="0" y="206692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BF43CF-66C6-416D-888D-9B056DBDDB6A}">
      <dsp:nvSpPr>
        <dsp:cNvPr id="0" name=""/>
        <dsp:cNvSpPr/>
      </dsp:nvSpPr>
      <dsp:spPr>
        <a:xfrm>
          <a:off x="4402411" y="934549"/>
          <a:ext cx="2685574" cy="14255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b-NO" sz="3200" kern="1200" dirty="0"/>
            <a:t>Eiendom og Infrastruktur </a:t>
          </a:r>
          <a:r>
            <a:rPr lang="nb-NO" sz="2000" kern="1200" dirty="0"/>
            <a:t>Virksomhetsleder Bjørn Kristian Bråten</a:t>
          </a:r>
        </a:p>
      </dsp:txBody>
      <dsp:txXfrm>
        <a:off x="4402411" y="934549"/>
        <a:ext cx="2685574" cy="1425588"/>
      </dsp:txXfrm>
    </dsp:sp>
    <dsp:sp modelId="{FE14C725-7D84-46E9-B5C0-E4CF0D19705D}">
      <dsp:nvSpPr>
        <dsp:cNvPr id="0" name=""/>
        <dsp:cNvSpPr/>
      </dsp:nvSpPr>
      <dsp:spPr>
        <a:xfrm>
          <a:off x="305108" y="4427067"/>
          <a:ext cx="2304205" cy="1152102"/>
        </a:xfrm>
        <a:prstGeom prst="rect">
          <a:avLst/>
        </a:prstGeom>
        <a:solidFill>
          <a:srgbClr val="0070C0"/>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b-NO" sz="2800" kern="1200" dirty="0"/>
            <a:t>Drift</a:t>
          </a:r>
        </a:p>
        <a:p>
          <a:pPr marL="0" lvl="0" indent="0" algn="ctr" defTabSz="1244600">
            <a:lnSpc>
              <a:spcPct val="90000"/>
            </a:lnSpc>
            <a:spcBef>
              <a:spcPct val="0"/>
            </a:spcBef>
            <a:spcAft>
              <a:spcPct val="35000"/>
            </a:spcAft>
            <a:buNone/>
          </a:pPr>
          <a:r>
            <a:rPr lang="nb-NO" sz="2000" kern="1200" dirty="0"/>
            <a:t>Avdelingsleder Ståle Karlsson</a:t>
          </a:r>
        </a:p>
      </dsp:txBody>
      <dsp:txXfrm>
        <a:off x="305108" y="4427067"/>
        <a:ext cx="2304205" cy="1152102"/>
      </dsp:txXfrm>
    </dsp:sp>
    <dsp:sp modelId="{804E288A-FFFA-47C0-A40F-E5595F4A0DC2}">
      <dsp:nvSpPr>
        <dsp:cNvPr id="0" name=""/>
        <dsp:cNvSpPr/>
      </dsp:nvSpPr>
      <dsp:spPr>
        <a:xfrm>
          <a:off x="3163774" y="4497645"/>
          <a:ext cx="2304205" cy="1152102"/>
        </a:xfrm>
        <a:prstGeom prst="rect">
          <a:avLst/>
        </a:prstGeom>
        <a:solidFill>
          <a:srgbClr val="0070C0"/>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t>IKS/  </a:t>
          </a:r>
          <a:r>
            <a:rPr lang="nb-NO" sz="2400" kern="1200" dirty="0" err="1"/>
            <a:t>Tjenstesamarbeid</a:t>
          </a:r>
          <a:endParaRPr lang="nb-NO" sz="2400" kern="1200" dirty="0"/>
        </a:p>
      </dsp:txBody>
      <dsp:txXfrm>
        <a:off x="3163774" y="4497645"/>
        <a:ext cx="2304205" cy="1152102"/>
      </dsp:txXfrm>
    </dsp:sp>
    <dsp:sp modelId="{350E0CFF-066C-49FB-8B0C-440AEEAB268E}">
      <dsp:nvSpPr>
        <dsp:cNvPr id="0" name=""/>
        <dsp:cNvSpPr/>
      </dsp:nvSpPr>
      <dsp:spPr>
        <a:xfrm>
          <a:off x="5898935" y="4480006"/>
          <a:ext cx="2304205" cy="1152102"/>
        </a:xfrm>
        <a:prstGeom prst="rect">
          <a:avLst/>
        </a:prstGeom>
        <a:solidFill>
          <a:srgbClr val="0070C0"/>
        </a:solidFill>
        <a:ln w="1905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b-NO" sz="2800" kern="1200" dirty="0"/>
            <a:t>Renhold</a:t>
          </a:r>
        </a:p>
        <a:p>
          <a:pPr marL="0" lvl="0" indent="0" algn="ctr" defTabSz="1244600">
            <a:lnSpc>
              <a:spcPct val="90000"/>
            </a:lnSpc>
            <a:spcBef>
              <a:spcPct val="0"/>
            </a:spcBef>
            <a:spcAft>
              <a:spcPct val="35000"/>
            </a:spcAft>
            <a:buNone/>
          </a:pPr>
          <a:r>
            <a:rPr lang="nb-NO" sz="2000" kern="1200" dirty="0"/>
            <a:t>Avdelingsleder Jolanta Sadlo</a:t>
          </a:r>
        </a:p>
      </dsp:txBody>
      <dsp:txXfrm>
        <a:off x="5898935" y="4480006"/>
        <a:ext cx="2304205" cy="1152102"/>
      </dsp:txXfrm>
    </dsp:sp>
    <dsp:sp modelId="{1C9B1705-5F25-45D0-8EC4-9942C5C8E021}">
      <dsp:nvSpPr>
        <dsp:cNvPr id="0" name=""/>
        <dsp:cNvSpPr/>
      </dsp:nvSpPr>
      <dsp:spPr>
        <a:xfrm>
          <a:off x="8510568" y="4497645"/>
          <a:ext cx="2304205" cy="1152102"/>
        </a:xfrm>
        <a:prstGeom prst="rect">
          <a:avLst/>
        </a:prstGeom>
        <a:solidFill>
          <a:srgbClr val="0070C0"/>
        </a:solidFill>
        <a:ln w="190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b-NO" sz="2800" kern="1200" dirty="0"/>
            <a:t>NVA AS</a:t>
          </a:r>
        </a:p>
        <a:p>
          <a:pPr marL="0" lvl="0" indent="0" algn="ctr" defTabSz="1244600">
            <a:lnSpc>
              <a:spcPct val="90000"/>
            </a:lnSpc>
            <a:spcBef>
              <a:spcPct val="0"/>
            </a:spcBef>
            <a:spcAft>
              <a:spcPct val="35000"/>
            </a:spcAft>
            <a:buNone/>
          </a:pPr>
          <a:r>
            <a:rPr lang="nb-NO" sz="2000" kern="1200" dirty="0"/>
            <a:t>Daglig leder Inger Merete Bjerkerud</a:t>
          </a:r>
        </a:p>
      </dsp:txBody>
      <dsp:txXfrm>
        <a:off x="8510568" y="4497645"/>
        <a:ext cx="2304205" cy="1152102"/>
      </dsp:txXfrm>
    </dsp:sp>
    <dsp:sp modelId="{81767AFE-8B1E-48CF-AC28-028F89D9EC9C}">
      <dsp:nvSpPr>
        <dsp:cNvPr id="0" name=""/>
        <dsp:cNvSpPr/>
      </dsp:nvSpPr>
      <dsp:spPr>
        <a:xfrm>
          <a:off x="2899113" y="2755793"/>
          <a:ext cx="2304205" cy="1152102"/>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b-NO" sz="2800" kern="1200" dirty="0"/>
            <a:t>Fagansvarlig Vann og Avløp</a:t>
          </a:r>
        </a:p>
        <a:p>
          <a:pPr marL="0" lvl="0" indent="0" algn="ctr" defTabSz="1244600">
            <a:lnSpc>
              <a:spcPct val="90000"/>
            </a:lnSpc>
            <a:spcBef>
              <a:spcPct val="0"/>
            </a:spcBef>
            <a:spcAft>
              <a:spcPct val="35000"/>
            </a:spcAft>
            <a:buNone/>
          </a:pPr>
          <a:r>
            <a:rPr lang="nb-NO" sz="2000" kern="1200" dirty="0"/>
            <a:t>Erik Nøkleby</a:t>
          </a:r>
        </a:p>
      </dsp:txBody>
      <dsp:txXfrm>
        <a:off x="2899113" y="2755793"/>
        <a:ext cx="2304205" cy="1152102"/>
      </dsp:txXfrm>
    </dsp:sp>
    <dsp:sp modelId="{4CAAADFA-5601-4E4C-8275-264C0EA6AD13}">
      <dsp:nvSpPr>
        <dsp:cNvPr id="0" name=""/>
        <dsp:cNvSpPr/>
      </dsp:nvSpPr>
      <dsp:spPr>
        <a:xfrm>
          <a:off x="6373694" y="2773443"/>
          <a:ext cx="2304205" cy="1152102"/>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b-NO" sz="2800" kern="1200" dirty="0"/>
            <a:t>Saksbehandler</a:t>
          </a:r>
        </a:p>
        <a:p>
          <a:pPr marL="0" lvl="0" indent="0" algn="ctr" defTabSz="1244600">
            <a:lnSpc>
              <a:spcPct val="90000"/>
            </a:lnSpc>
            <a:spcBef>
              <a:spcPct val="0"/>
            </a:spcBef>
            <a:spcAft>
              <a:spcPct val="35000"/>
            </a:spcAft>
            <a:buNone/>
          </a:pPr>
          <a:r>
            <a:rPr lang="nb-NO" sz="2000" kern="1200" dirty="0"/>
            <a:t>Andrea Syversen</a:t>
          </a:r>
        </a:p>
      </dsp:txBody>
      <dsp:txXfrm>
        <a:off x="6373694" y="2773443"/>
        <a:ext cx="2304205" cy="1152102"/>
      </dsp:txXfrm>
    </dsp:sp>
    <dsp:sp modelId="{6B599FC3-338F-4684-9E9C-822B6F14B52F}">
      <dsp:nvSpPr>
        <dsp:cNvPr id="0" name=""/>
        <dsp:cNvSpPr/>
      </dsp:nvSpPr>
      <dsp:spPr>
        <a:xfrm>
          <a:off x="356860" y="6060945"/>
          <a:ext cx="2304205" cy="2493092"/>
        </a:xfrm>
        <a:prstGeom prst="rect">
          <a:avLst/>
        </a:prstGeom>
        <a:solidFill>
          <a:schemeClr val="accent1">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t>Vei, VA og Bygg</a:t>
          </a:r>
        </a:p>
        <a:p>
          <a:pPr marL="0" lvl="0" indent="0" algn="ctr" defTabSz="1066800">
            <a:lnSpc>
              <a:spcPct val="90000"/>
            </a:lnSpc>
            <a:spcBef>
              <a:spcPct val="0"/>
            </a:spcBef>
            <a:spcAft>
              <a:spcPct val="35000"/>
            </a:spcAft>
            <a:buNone/>
          </a:pPr>
          <a:r>
            <a:rPr lang="nb-NO" sz="2000" kern="1200" dirty="0"/>
            <a:t>4 Driftsoperatører på vann og avløp</a:t>
          </a:r>
        </a:p>
        <a:p>
          <a:pPr marL="0" lvl="0" indent="0" algn="ctr" defTabSz="1066800">
            <a:lnSpc>
              <a:spcPct val="90000"/>
            </a:lnSpc>
            <a:spcBef>
              <a:spcPct val="0"/>
            </a:spcBef>
            <a:spcAft>
              <a:spcPct val="35000"/>
            </a:spcAft>
            <a:buNone/>
          </a:pPr>
          <a:r>
            <a:rPr lang="nb-NO" sz="2000" kern="1200" dirty="0"/>
            <a:t>3 driftsoperatører på bygg, eiendom og vei/park</a:t>
          </a:r>
        </a:p>
        <a:p>
          <a:pPr marL="0" lvl="0" indent="0" algn="ctr" defTabSz="1066800">
            <a:lnSpc>
              <a:spcPct val="90000"/>
            </a:lnSpc>
            <a:spcBef>
              <a:spcPct val="0"/>
            </a:spcBef>
            <a:spcAft>
              <a:spcPct val="35000"/>
            </a:spcAft>
            <a:buNone/>
          </a:pPr>
          <a:endParaRPr lang="nb-NO" sz="2000" kern="1200" dirty="0"/>
        </a:p>
      </dsp:txBody>
      <dsp:txXfrm>
        <a:off x="356860" y="6060945"/>
        <a:ext cx="2304205" cy="2493092"/>
      </dsp:txXfrm>
    </dsp:sp>
    <dsp:sp modelId="{B7356102-47FA-4BCE-88D7-5EFAE2D52E48}">
      <dsp:nvSpPr>
        <dsp:cNvPr id="0" name=""/>
        <dsp:cNvSpPr/>
      </dsp:nvSpPr>
      <dsp:spPr>
        <a:xfrm>
          <a:off x="3143405" y="6081372"/>
          <a:ext cx="2304205" cy="1935705"/>
        </a:xfrm>
        <a:prstGeom prst="rect">
          <a:avLst/>
        </a:prstGeom>
        <a:solidFill>
          <a:schemeClr val="accent1">
            <a:hueOff val="0"/>
            <a:satOff val="0"/>
            <a:lumOff val="0"/>
            <a:alphaOff val="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b-NO" sz="2100" kern="1200" dirty="0"/>
            <a:t> </a:t>
          </a:r>
          <a:r>
            <a:rPr lang="nb-NO" sz="2000" kern="1200" dirty="0"/>
            <a:t>Hallingdal Renovasjon</a:t>
          </a:r>
        </a:p>
        <a:p>
          <a:pPr marL="0" lvl="0" indent="0" algn="ctr" defTabSz="933450">
            <a:lnSpc>
              <a:spcPct val="90000"/>
            </a:lnSpc>
            <a:spcBef>
              <a:spcPct val="0"/>
            </a:spcBef>
            <a:spcAft>
              <a:spcPct val="35000"/>
            </a:spcAft>
            <a:buNone/>
          </a:pPr>
          <a:r>
            <a:rPr lang="nb-NO" sz="2000" kern="1200" dirty="0"/>
            <a:t>DRBV</a:t>
          </a:r>
        </a:p>
        <a:p>
          <a:pPr marL="0" lvl="0" indent="0" algn="ctr" defTabSz="933450">
            <a:lnSpc>
              <a:spcPct val="90000"/>
            </a:lnSpc>
            <a:spcBef>
              <a:spcPct val="0"/>
            </a:spcBef>
            <a:spcAft>
              <a:spcPct val="35000"/>
            </a:spcAft>
            <a:buNone/>
          </a:pPr>
          <a:r>
            <a:rPr lang="nb-NO" sz="2000" kern="1200" dirty="0"/>
            <a:t>Spredt avløp</a:t>
          </a:r>
        </a:p>
      </dsp:txBody>
      <dsp:txXfrm>
        <a:off x="3143405" y="6081372"/>
        <a:ext cx="2304205" cy="1935705"/>
      </dsp:txXfrm>
    </dsp:sp>
    <dsp:sp modelId="{43973687-35BE-45B8-B3BE-A44083EEE991}">
      <dsp:nvSpPr>
        <dsp:cNvPr id="0" name=""/>
        <dsp:cNvSpPr/>
      </dsp:nvSpPr>
      <dsp:spPr>
        <a:xfrm>
          <a:off x="5976011" y="6050184"/>
          <a:ext cx="2304205" cy="2634248"/>
        </a:xfrm>
        <a:prstGeom prst="rect">
          <a:avLst/>
        </a:prstGeom>
        <a:solidFill>
          <a:schemeClr val="accent1">
            <a:hueOff val="0"/>
            <a:satOff val="0"/>
            <a:lumOff val="0"/>
            <a:alphaOff val="0"/>
          </a:schemeClr>
        </a:solidFill>
        <a:ln w="1905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kern="1200" dirty="0"/>
            <a:t>Renhold, </a:t>
          </a:r>
          <a:r>
            <a:rPr lang="nb-NO" sz="2000" kern="1200" dirty="0" err="1"/>
            <a:t>Kryllingheimen</a:t>
          </a:r>
          <a:r>
            <a:rPr lang="nb-NO" sz="2000" kern="1200" dirty="0"/>
            <a:t>, Skoler, barnehager, Norefjellporten og drift av svømmehallen</a:t>
          </a:r>
        </a:p>
        <a:p>
          <a:pPr marL="0" lvl="0" indent="0" algn="ctr" defTabSz="889000">
            <a:lnSpc>
              <a:spcPct val="90000"/>
            </a:lnSpc>
            <a:spcBef>
              <a:spcPct val="0"/>
            </a:spcBef>
            <a:spcAft>
              <a:spcPct val="35000"/>
            </a:spcAft>
            <a:buNone/>
          </a:pPr>
          <a:r>
            <a:rPr lang="nb-NO" sz="2000" kern="1200" dirty="0"/>
            <a:t>10 Renholdere</a:t>
          </a:r>
        </a:p>
      </dsp:txBody>
      <dsp:txXfrm>
        <a:off x="5976011" y="6050184"/>
        <a:ext cx="2304205" cy="26342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sv-SE"/>
          </a:p>
        </p:txBody>
      </p:sp>
      <p:sp>
        <p:nvSpPr>
          <p:cNvPr id="3" name="Plassholder for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C4954A5-B143-4F6D-A8D6-F09FC1E95D90}" type="datetimeFigureOut">
              <a:rPr lang="sv-SE" smtClean="0"/>
              <a:t>2025-02-27</a:t>
            </a:fld>
            <a:endParaRPr lang="sv-SE"/>
          </a:p>
        </p:txBody>
      </p:sp>
      <p:sp>
        <p:nvSpPr>
          <p:cNvPr id="4" name="Plassholder for lysbilde 3"/>
          <p:cNvSpPr>
            <a:spLocks noGrp="1" noRot="1" noChangeAspect="1"/>
          </p:cNvSpPr>
          <p:nvPr>
            <p:ph type="sldImg" idx="2"/>
          </p:nvPr>
        </p:nvSpPr>
        <p:spPr>
          <a:xfrm>
            <a:off x="423863" y="1243013"/>
            <a:ext cx="5962650"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ssholder for nota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6" name="Plassholder for bunnteks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sv-SE"/>
          </a:p>
        </p:txBody>
      </p:sp>
      <p:sp>
        <p:nvSpPr>
          <p:cNvPr id="7" name="Plassholder for lysbil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548C30F-B77B-49FE-B2B9-5C387AE1F023}" type="slidenum">
              <a:rPr lang="sv-SE" smtClean="0"/>
              <a:t>‹#›</a:t>
            </a:fld>
            <a:endParaRPr lang="sv-SE"/>
          </a:p>
        </p:txBody>
      </p:sp>
    </p:spTree>
    <p:extLst>
      <p:ext uri="{BB962C8B-B14F-4D97-AF65-F5344CB8AC3E}">
        <p14:creationId xmlns:p14="http://schemas.microsoft.com/office/powerpoint/2010/main" val="33712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a:t>
            </a:fld>
            <a:endParaRPr lang="sv-SE"/>
          </a:p>
        </p:txBody>
      </p:sp>
    </p:spTree>
    <p:extLst>
      <p:ext uri="{BB962C8B-B14F-4D97-AF65-F5344CB8AC3E}">
        <p14:creationId xmlns:p14="http://schemas.microsoft.com/office/powerpoint/2010/main" val="21454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b-NO" b="1"/>
              <a:t>Kartet brukes når vi skal snakke om HOISAN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b-NO" b="1"/>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b-NO" b="1"/>
              <a:t>I det praktiske så drifter vi under en felles paraply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b-NO" b="1"/>
              <a:t>I alle systemer så driftes vi som to sektorer, dette for å unngå utfordringer knyttet til økonomi og roller.</a:t>
            </a:r>
          </a:p>
          <a:p>
            <a:endParaRPr lang="nb-NO"/>
          </a:p>
          <a:p>
            <a:endParaRPr lang="nb-NO"/>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D0592-CA1D-449B-9776-064C07800D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95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Kryllingheimen</a:t>
            </a:r>
            <a:r>
              <a:rPr lang="nb-NO" dirty="0"/>
              <a:t>, TTF; </a:t>
            </a:r>
            <a:r>
              <a:rPr lang="nb-NO" dirty="0" err="1"/>
              <a:t>Omsorgpluss</a:t>
            </a:r>
            <a:r>
              <a:rPr lang="nb-NO" dirty="0"/>
              <a:t>, </a:t>
            </a:r>
            <a:r>
              <a:rPr lang="nb-NO" dirty="0" err="1"/>
              <a:t>Sundestua</a:t>
            </a:r>
            <a:r>
              <a:rPr lang="nb-NO" dirty="0"/>
              <a:t>, </a:t>
            </a:r>
            <a:r>
              <a:rPr lang="nb-NO" dirty="0" err="1"/>
              <a:t>Kryllingtun</a:t>
            </a:r>
            <a:r>
              <a:rPr lang="nb-NO" dirty="0"/>
              <a:t> som består av 4 hus, villa fjellgløtt, villa fjordgløtt, ambulansestasjon</a:t>
            </a:r>
          </a:p>
          <a:p>
            <a:r>
              <a:rPr lang="nb-NO" dirty="0"/>
              <a:t>K4 næring/utleie</a:t>
            </a:r>
          </a:p>
          <a:p>
            <a:r>
              <a:rPr lang="nb-NO" dirty="0"/>
              <a:t>Rekkehus 6 i </a:t>
            </a:r>
            <a:r>
              <a:rPr lang="nb-NO" dirty="0" err="1"/>
              <a:t>hvær</a:t>
            </a:r>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17</a:t>
            </a:fld>
            <a:endParaRPr lang="sv-SE"/>
          </a:p>
        </p:txBody>
      </p:sp>
    </p:spTree>
    <p:extLst>
      <p:ext uri="{BB962C8B-B14F-4D97-AF65-F5344CB8AC3E}">
        <p14:creationId xmlns:p14="http://schemas.microsoft.com/office/powerpoint/2010/main" val="404943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18</a:t>
            </a:fld>
            <a:endParaRPr lang="sv-SE"/>
          </a:p>
        </p:txBody>
      </p:sp>
    </p:spTree>
    <p:extLst>
      <p:ext uri="{BB962C8B-B14F-4D97-AF65-F5344CB8AC3E}">
        <p14:creationId xmlns:p14="http://schemas.microsoft.com/office/powerpoint/2010/main" val="296585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48066-AA40-707D-03AD-3DD17197534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6B23E2-0CB5-89F5-8166-2D64DFCD98E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E1EC02C-D29F-D6F3-B612-81899E296523}"/>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EE7607A-1684-8722-8E70-AF2CE0585349}"/>
              </a:ext>
            </a:extLst>
          </p:cNvPr>
          <p:cNvSpPr>
            <a:spLocks noGrp="1"/>
          </p:cNvSpPr>
          <p:nvPr>
            <p:ph type="sldNum" sz="quarter" idx="5"/>
          </p:nvPr>
        </p:nvSpPr>
        <p:spPr/>
        <p:txBody>
          <a:bodyPr/>
          <a:lstStyle/>
          <a:p>
            <a:fld id="{6548C30F-B77B-49FE-B2B9-5C387AE1F023}" type="slidenum">
              <a:rPr lang="sv-SE" smtClean="0"/>
              <a:t>20</a:t>
            </a:fld>
            <a:endParaRPr lang="sv-SE"/>
          </a:p>
        </p:txBody>
      </p:sp>
    </p:spTree>
    <p:extLst>
      <p:ext uri="{BB962C8B-B14F-4D97-AF65-F5344CB8AC3E}">
        <p14:creationId xmlns:p14="http://schemas.microsoft.com/office/powerpoint/2010/main" val="1876415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tx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A9C60462-63A2-427C-83C5-665A00C076AD}" type="datetime1">
              <a:rPr lang="nb-NO" smtClean="0"/>
              <a:t>27.02.2025</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1" name="Grafikk 10" descr="Krødsherad kommune">
            <a:extLst>
              <a:ext uri="{FF2B5EF4-FFF2-40B4-BE49-F238E27FC236}">
                <a16:creationId xmlns:a16="http://schemas.microsoft.com/office/drawing/2014/main" id="{59E4274A-E742-6BB4-5C3A-D2974AE2CB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0" name="Grafikk 9" descr="Vertskap i verdensklasse">
            <a:extLst>
              <a:ext uri="{FF2B5EF4-FFF2-40B4-BE49-F238E27FC236}">
                <a16:creationId xmlns:a16="http://schemas.microsoft.com/office/drawing/2014/main" id="{A953F926-8A3D-265C-F8DB-3171F63FBC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10" y="10833970"/>
            <a:ext cx="1510318" cy="1522800"/>
          </a:xfrm>
          <a:prstGeom prst="rect">
            <a:avLst/>
          </a:prstGeom>
        </p:spPr>
      </p:pic>
    </p:spTree>
    <p:extLst>
      <p:ext uri="{BB962C8B-B14F-4D97-AF65-F5344CB8AC3E}">
        <p14:creationId xmlns:p14="http://schemas.microsoft.com/office/powerpoint/2010/main" val="240444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lt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6DFD88B4-3A2C-43F6-B390-1A2869F7FE39}" type="datetime1">
              <a:rPr lang="nb-NO" smtClean="0"/>
              <a:t>27.02.2025</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a:solidFill>
                  <a:schemeClr val="lt1"/>
                </a:solidFill>
              </a:rPr>
              <a:t>Krødsherad kommune </a:t>
            </a:r>
          </a:p>
        </p:txBody>
      </p:sp>
    </p:spTree>
    <p:extLst>
      <p:ext uri="{BB962C8B-B14F-4D97-AF65-F5344CB8AC3E}">
        <p14:creationId xmlns:p14="http://schemas.microsoft.com/office/powerpoint/2010/main" val="228538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dk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5F546D83-A0B2-421E-8DFB-D487BC31005A}" type="datetime1">
              <a:rPr lang="nb-NO" smtClean="0"/>
              <a:t>27.02.2025</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dk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dk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a:solidFill>
                  <a:schemeClr val="dk1"/>
                </a:solidFill>
              </a:rPr>
              <a:t>Krødsherad kommune </a:t>
            </a:r>
          </a:p>
        </p:txBody>
      </p:sp>
    </p:spTree>
    <p:extLst>
      <p:ext uri="{BB962C8B-B14F-4D97-AF65-F5344CB8AC3E}">
        <p14:creationId xmlns:p14="http://schemas.microsoft.com/office/powerpoint/2010/main" val="372943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tel og innhold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CEA6AA0C-43D0-41DC-B8C8-5936CE5B4821}"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7" name="Rett linje 6">
            <a:extLst>
              <a:ext uri="{FF2B5EF4-FFF2-40B4-BE49-F238E27FC236}">
                <a16:creationId xmlns:a16="http://schemas.microsoft.com/office/drawing/2014/main" id="{A0DB9F6F-119E-FA25-C6B7-6B24BCFE0D9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8" name="Grafikk 7">
            <a:extLst>
              <a:ext uri="{FF2B5EF4-FFF2-40B4-BE49-F238E27FC236}">
                <a16:creationId xmlns:a16="http://schemas.microsoft.com/office/drawing/2014/main" id="{A5EE0249-C805-4FE9-4845-D7987A42F9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9" name="TekstSylinder 8">
            <a:extLst>
              <a:ext uri="{FF2B5EF4-FFF2-40B4-BE49-F238E27FC236}">
                <a16:creationId xmlns:a16="http://schemas.microsoft.com/office/drawing/2014/main" id="{E5B139FA-91DC-0058-BDFF-7403C516F4CB}"/>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a:solidFill>
                  <a:schemeClr val="lt1"/>
                </a:solidFill>
              </a:rPr>
              <a:t>Krødsherad kommune</a:t>
            </a:r>
          </a:p>
        </p:txBody>
      </p:sp>
    </p:spTree>
    <p:extLst>
      <p:ext uri="{BB962C8B-B14F-4D97-AF65-F5344CB8AC3E}">
        <p14:creationId xmlns:p14="http://schemas.microsoft.com/office/powerpoint/2010/main" val="101842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86C742E2-905F-4859-AD95-3BC42116D4D3}"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209678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442D875A-95E0-44A7-98B9-CD812296A88F}"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legge til bildetekst</a:t>
            </a:r>
          </a:p>
        </p:txBody>
      </p:sp>
    </p:spTree>
    <p:extLst>
      <p:ext uri="{BB962C8B-B14F-4D97-AF65-F5344CB8AC3E}">
        <p14:creationId xmlns:p14="http://schemas.microsoft.com/office/powerpoint/2010/main" val="75436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A4F2E03-DE6B-4A5C-B502-D742BB28B9B2}" type="datetime1">
              <a:rPr lang="nb-NO" smtClean="0"/>
              <a:t>27.02.2025</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tx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legge til bildetekst</a:t>
            </a:r>
          </a:p>
        </p:txBody>
      </p:sp>
      <p:sp>
        <p:nvSpPr>
          <p:cNvPr id="9" name="Plassholder for bunntekst 4">
            <a:extLst>
              <a:ext uri="{FF2B5EF4-FFF2-40B4-BE49-F238E27FC236}">
                <a16:creationId xmlns:a16="http://schemas.microsoft.com/office/drawing/2014/main" id="{0D03CDE8-162C-102A-B9D4-21601B5EC3B8}"/>
              </a:ext>
            </a:extLst>
          </p:cNvPr>
          <p:cNvSpPr>
            <a:spLocks noGrp="1"/>
          </p:cNvSpPr>
          <p:nvPr>
            <p:ph type="ftr" sz="quarter" idx="11"/>
          </p:nvPr>
        </p:nvSpPr>
        <p:spPr>
          <a:xfrm>
            <a:off x="3649804" y="12732321"/>
            <a:ext cx="8229064" cy="230832"/>
          </a:xfrm>
        </p:spPr>
        <p:txBody>
          <a:bodyPr lIns="0" tIns="0" rIns="0" bIns="0"/>
          <a:lstStyle>
            <a:lvl1pPr>
              <a:defRPr>
                <a:solidFill>
                  <a:schemeClr val="lt1"/>
                </a:solidFill>
              </a:defRPr>
            </a:lvl1pPr>
          </a:lstStyle>
          <a:p>
            <a:endParaRPr lang="nb-NO"/>
          </a:p>
        </p:txBody>
      </p:sp>
      <p:sp>
        <p:nvSpPr>
          <p:cNvPr id="10" name="Plassholder for lysbildenummer 5">
            <a:extLst>
              <a:ext uri="{FF2B5EF4-FFF2-40B4-BE49-F238E27FC236}">
                <a16:creationId xmlns:a16="http://schemas.microsoft.com/office/drawing/2014/main" id="{A0A3084A-4EEB-2232-49C6-F3DD1C75273B}"/>
              </a:ext>
            </a:extLst>
          </p:cNvPr>
          <p:cNvSpPr>
            <a:spLocks noGrp="1"/>
          </p:cNvSpPr>
          <p:nvPr>
            <p:ph type="sldNum" sz="quarter" idx="12"/>
          </p:nvPr>
        </p:nvSpPr>
        <p:spPr>
          <a:xfrm>
            <a:off x="17220079" y="12698031"/>
            <a:ext cx="5486043" cy="307777"/>
          </a:xfrm>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11" name="Rett linje 10">
            <a:extLst>
              <a:ext uri="{FF2B5EF4-FFF2-40B4-BE49-F238E27FC236}">
                <a16:creationId xmlns:a16="http://schemas.microsoft.com/office/drawing/2014/main" id="{05EA44EE-AB38-0013-590A-117A92AD4AB2}"/>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2" name="Grafikk 11">
            <a:extLst>
              <a:ext uri="{FF2B5EF4-FFF2-40B4-BE49-F238E27FC236}">
                <a16:creationId xmlns:a16="http://schemas.microsoft.com/office/drawing/2014/main" id="{CDFDBB89-0207-3689-3EB6-B4608B1FA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13" name="TekstSylinder 12">
            <a:extLst>
              <a:ext uri="{FF2B5EF4-FFF2-40B4-BE49-F238E27FC236}">
                <a16:creationId xmlns:a16="http://schemas.microsoft.com/office/drawing/2014/main" id="{B3301849-BE66-1213-B502-27ABE62E98A9}"/>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a:solidFill>
                  <a:schemeClr val="lt1"/>
                </a:solidFill>
              </a:rPr>
              <a:t>Krødsherad kommune </a:t>
            </a:r>
          </a:p>
        </p:txBody>
      </p:sp>
    </p:spTree>
    <p:extLst>
      <p:ext uri="{BB962C8B-B14F-4D97-AF65-F5344CB8AC3E}">
        <p14:creationId xmlns:p14="http://schemas.microsoft.com/office/powerpoint/2010/main" val="101920029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FD9282A-EB1F-4CB1-8215-F41ECB5AB8FE}"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legge til bildetekst</a:t>
            </a:r>
          </a:p>
        </p:txBody>
      </p:sp>
    </p:spTree>
    <p:extLst>
      <p:ext uri="{BB962C8B-B14F-4D97-AF65-F5344CB8AC3E}">
        <p14:creationId xmlns:p14="http://schemas.microsoft.com/office/powerpoint/2010/main" val="398411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utheve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B2ED3B69-F8F3-465E-B11B-E71D05C5110E}"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1" name="Grafikk 10">
            <a:extLst>
              <a:ext uri="{FF2B5EF4-FFF2-40B4-BE49-F238E27FC236}">
                <a16:creationId xmlns:a16="http://schemas.microsoft.com/office/drawing/2014/main" id="{3AC8FC49-69FA-4D78-5365-88820F6635B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7" y="7747953"/>
            <a:ext cx="8424000" cy="4218353"/>
          </a:xfrm>
          <a:prstGeom prst="rect">
            <a:avLst/>
          </a:prstGeom>
        </p:spPr>
      </p:pic>
    </p:spTree>
    <p:extLst>
      <p:ext uri="{BB962C8B-B14F-4D97-AF65-F5344CB8AC3E}">
        <p14:creationId xmlns:p14="http://schemas.microsoft.com/office/powerpoint/2010/main" val="91877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uthevet tekst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CA3B4B0B-BCB5-45A4-A5D8-C2BD3B446DE1}"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7" name="Plassholder for tekst 7">
            <a:extLst>
              <a:ext uri="{FF2B5EF4-FFF2-40B4-BE49-F238E27FC236}">
                <a16:creationId xmlns:a16="http://schemas.microsoft.com/office/drawing/2014/main" id="{BA4FD37A-9FAC-96B0-B5DC-F210E828B617}"/>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dk2"/>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grpSp>
        <p:nvGrpSpPr>
          <p:cNvPr id="129" name="Gruppe 128">
            <a:extLst>
              <a:ext uri="{FF2B5EF4-FFF2-40B4-BE49-F238E27FC236}">
                <a16:creationId xmlns:a16="http://schemas.microsoft.com/office/drawing/2014/main" id="{3C221571-5084-90B0-6321-26810E27889F}"/>
              </a:ext>
              <a:ext uri="{C183D7F6-B498-43B3-948B-1728B52AA6E4}">
                <adec:decorative xmlns:adec="http://schemas.microsoft.com/office/drawing/2017/decorative" val="1"/>
              </a:ext>
            </a:extLst>
          </p:cNvPr>
          <p:cNvGrpSpPr/>
          <p:nvPr userDrawn="1"/>
        </p:nvGrpSpPr>
        <p:grpSpPr>
          <a:xfrm>
            <a:off x="14248637" y="7747953"/>
            <a:ext cx="8436706" cy="4218353"/>
            <a:chOff x="16843288" y="-8912048"/>
            <a:chExt cx="8418730" cy="4209390"/>
          </a:xfrm>
        </p:grpSpPr>
        <p:grpSp>
          <p:nvGrpSpPr>
            <p:cNvPr id="130" name="Grafikk 89">
              <a:extLst>
                <a:ext uri="{FF2B5EF4-FFF2-40B4-BE49-F238E27FC236}">
                  <a16:creationId xmlns:a16="http://schemas.microsoft.com/office/drawing/2014/main" id="{69086D72-DE6C-2FDF-BCF2-7BA387F32528}"/>
                </a:ext>
              </a:extLst>
            </p:cNvPr>
            <p:cNvGrpSpPr/>
            <p:nvPr/>
          </p:nvGrpSpPr>
          <p:grpSpPr>
            <a:xfrm>
              <a:off x="17895611" y="-8912048"/>
              <a:ext cx="6314035" cy="4209390"/>
              <a:chOff x="16597753" y="-6788280"/>
              <a:chExt cx="6314035" cy="4209390"/>
            </a:xfrm>
            <a:solidFill>
              <a:schemeClr val="bg1">
                <a:alpha val="16078"/>
              </a:schemeClr>
            </a:solidFill>
          </p:grpSpPr>
          <p:sp>
            <p:nvSpPr>
              <p:cNvPr id="158" name="Frihåndsform: figur 157">
                <a:extLst>
                  <a:ext uri="{FF2B5EF4-FFF2-40B4-BE49-F238E27FC236}">
                    <a16:creationId xmlns:a16="http://schemas.microsoft.com/office/drawing/2014/main" id="{C190C2F9-94A0-EBAA-47CD-16715E17716E}"/>
                  </a:ext>
                </a:extLst>
              </p:cNvPr>
              <p:cNvSpPr/>
              <p:nvPr/>
            </p:nvSpPr>
            <p:spPr>
              <a:xfrm>
                <a:off x="16597753" y="-4683585"/>
                <a:ext cx="1052322" cy="1052322"/>
              </a:xfrm>
              <a:custGeom>
                <a:avLst/>
                <a:gdLst>
                  <a:gd name="connsiteX0" fmla="*/ 1052303 w 1052322"/>
                  <a:gd name="connsiteY0" fmla="*/ 791045 h 1052322"/>
                  <a:gd name="connsiteX1" fmla="*/ 787263 w 1052322"/>
                  <a:gd name="connsiteY1" fmla="*/ 526005 h 1052322"/>
                  <a:gd name="connsiteX2" fmla="*/ 1052303 w 1052322"/>
                  <a:gd name="connsiteY2" fmla="*/ 260966 h 1052322"/>
                  <a:gd name="connsiteX3" fmla="*/ 791230 w 1052322"/>
                  <a:gd name="connsiteY3" fmla="*/ -156 h 1052322"/>
                  <a:gd name="connsiteX4" fmla="*/ 526141 w 1052322"/>
                  <a:gd name="connsiteY4" fmla="*/ 264883 h 1052322"/>
                  <a:gd name="connsiteX5" fmla="*/ 261102 w 1052322"/>
                  <a:gd name="connsiteY5" fmla="*/ -156 h 1052322"/>
                  <a:gd name="connsiteX6" fmla="*/ -20 w 1052322"/>
                  <a:gd name="connsiteY6" fmla="*/ 260966 h 1052322"/>
                  <a:gd name="connsiteX7" fmla="*/ 265019 w 1052322"/>
                  <a:gd name="connsiteY7" fmla="*/ 526005 h 1052322"/>
                  <a:gd name="connsiteX8" fmla="*/ -20 w 1052322"/>
                  <a:gd name="connsiteY8" fmla="*/ 791045 h 1052322"/>
                  <a:gd name="connsiteX9" fmla="*/ 261102 w 1052322"/>
                  <a:gd name="connsiteY9" fmla="*/ 1052167 h 1052322"/>
                  <a:gd name="connsiteX10" fmla="*/ 526141 w 1052322"/>
                  <a:gd name="connsiteY10" fmla="*/ 787127 h 1052322"/>
                  <a:gd name="connsiteX11" fmla="*/ 79123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303" y="791045"/>
                    </a:moveTo>
                    <a:lnTo>
                      <a:pt x="787263" y="526005"/>
                    </a:lnTo>
                    <a:lnTo>
                      <a:pt x="1052303" y="260966"/>
                    </a:lnTo>
                    <a:lnTo>
                      <a:pt x="791230" y="-156"/>
                    </a:lnTo>
                    <a:lnTo>
                      <a:pt x="526141" y="264883"/>
                    </a:lnTo>
                    <a:lnTo>
                      <a:pt x="261102" y="-156"/>
                    </a:lnTo>
                    <a:lnTo>
                      <a:pt x="-20" y="260966"/>
                    </a:lnTo>
                    <a:lnTo>
                      <a:pt x="265019" y="526005"/>
                    </a:lnTo>
                    <a:lnTo>
                      <a:pt x="-20" y="791045"/>
                    </a:lnTo>
                    <a:lnTo>
                      <a:pt x="261102" y="1052167"/>
                    </a:lnTo>
                    <a:lnTo>
                      <a:pt x="526141" y="787127"/>
                    </a:lnTo>
                    <a:lnTo>
                      <a:pt x="791230" y="1052167"/>
                    </a:lnTo>
                    <a:close/>
                  </a:path>
                </a:pathLst>
              </a:custGeom>
              <a:grpFill/>
              <a:ln w="12694" cap="flat">
                <a:noFill/>
                <a:prstDash val="solid"/>
                <a:miter/>
              </a:ln>
            </p:spPr>
            <p:txBody>
              <a:bodyPr rtlCol="0" anchor="ctr"/>
              <a:lstStyle/>
              <a:p>
                <a:endParaRPr lang="sv-SE"/>
              </a:p>
            </p:txBody>
          </p:sp>
          <p:sp>
            <p:nvSpPr>
              <p:cNvPr id="159" name="Frihåndsform: figur 158">
                <a:extLst>
                  <a:ext uri="{FF2B5EF4-FFF2-40B4-BE49-F238E27FC236}">
                    <a16:creationId xmlns:a16="http://schemas.microsoft.com/office/drawing/2014/main" id="{65ACE72B-318B-78CC-44E8-B790B8358849}"/>
                  </a:ext>
                </a:extLst>
              </p:cNvPr>
              <p:cNvSpPr/>
              <p:nvPr/>
            </p:nvSpPr>
            <p:spPr>
              <a:xfrm>
                <a:off x="18702448" y="-3631262"/>
                <a:ext cx="1052322" cy="1052372"/>
              </a:xfrm>
              <a:custGeom>
                <a:avLst/>
                <a:gdLst>
                  <a:gd name="connsiteX0" fmla="*/ 1052195 w 1052322"/>
                  <a:gd name="connsiteY0" fmla="*/ 791041 h 1052372"/>
                  <a:gd name="connsiteX1" fmla="*/ 787156 w 1052322"/>
                  <a:gd name="connsiteY1" fmla="*/ 525952 h 1052372"/>
                  <a:gd name="connsiteX2" fmla="*/ 1052195 w 1052322"/>
                  <a:gd name="connsiteY2" fmla="*/ 260912 h 1052372"/>
                  <a:gd name="connsiteX3" fmla="*/ 791123 w 1052322"/>
                  <a:gd name="connsiteY3" fmla="*/ -210 h 1052372"/>
                  <a:gd name="connsiteX4" fmla="*/ 526034 w 1052322"/>
                  <a:gd name="connsiteY4" fmla="*/ 264879 h 1052372"/>
                  <a:gd name="connsiteX5" fmla="*/ 260994 w 1052322"/>
                  <a:gd name="connsiteY5" fmla="*/ -210 h 1052372"/>
                  <a:gd name="connsiteX6" fmla="*/ -128 w 1052322"/>
                  <a:gd name="connsiteY6" fmla="*/ 260912 h 1052372"/>
                  <a:gd name="connsiteX7" fmla="*/ 264912 w 1052322"/>
                  <a:gd name="connsiteY7" fmla="*/ 525952 h 1052372"/>
                  <a:gd name="connsiteX8" fmla="*/ -128 w 1052322"/>
                  <a:gd name="connsiteY8" fmla="*/ 791041 h 1052372"/>
                  <a:gd name="connsiteX9" fmla="*/ 260945 w 1052322"/>
                  <a:gd name="connsiteY9" fmla="*/ 1052163 h 1052372"/>
                  <a:gd name="connsiteX10" fmla="*/ 526034 w 1052322"/>
                  <a:gd name="connsiteY10" fmla="*/ 787074 h 1052372"/>
                  <a:gd name="connsiteX11" fmla="*/ 79112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195" y="791041"/>
                    </a:moveTo>
                    <a:lnTo>
                      <a:pt x="787156" y="525952"/>
                    </a:lnTo>
                    <a:lnTo>
                      <a:pt x="1052195" y="260912"/>
                    </a:lnTo>
                    <a:lnTo>
                      <a:pt x="791123" y="-210"/>
                    </a:lnTo>
                    <a:lnTo>
                      <a:pt x="526034" y="264879"/>
                    </a:lnTo>
                    <a:lnTo>
                      <a:pt x="260994" y="-210"/>
                    </a:lnTo>
                    <a:lnTo>
                      <a:pt x="-128" y="260912"/>
                    </a:lnTo>
                    <a:lnTo>
                      <a:pt x="264912" y="525952"/>
                    </a:lnTo>
                    <a:lnTo>
                      <a:pt x="-128" y="791041"/>
                    </a:lnTo>
                    <a:lnTo>
                      <a:pt x="260945" y="1052163"/>
                    </a:lnTo>
                    <a:lnTo>
                      <a:pt x="526034" y="787074"/>
                    </a:lnTo>
                    <a:lnTo>
                      <a:pt x="791123" y="1052163"/>
                    </a:lnTo>
                    <a:close/>
                  </a:path>
                </a:pathLst>
              </a:custGeom>
              <a:grpFill/>
              <a:ln w="12694" cap="flat">
                <a:noFill/>
                <a:prstDash val="solid"/>
                <a:miter/>
              </a:ln>
            </p:spPr>
            <p:txBody>
              <a:bodyPr rtlCol="0" anchor="ctr"/>
              <a:lstStyle/>
              <a:p>
                <a:endParaRPr lang="sv-SE"/>
              </a:p>
            </p:txBody>
          </p:sp>
          <p:sp>
            <p:nvSpPr>
              <p:cNvPr id="160" name="Frihåndsform: figur 159">
                <a:extLst>
                  <a:ext uri="{FF2B5EF4-FFF2-40B4-BE49-F238E27FC236}">
                    <a16:creationId xmlns:a16="http://schemas.microsoft.com/office/drawing/2014/main" id="{CE8F461D-BE97-CB08-0C9B-26A6982DDC70}"/>
                  </a:ext>
                </a:extLst>
              </p:cNvPr>
              <p:cNvSpPr/>
              <p:nvPr/>
            </p:nvSpPr>
            <p:spPr>
              <a:xfrm>
                <a:off x="17650076" y="-6788280"/>
                <a:ext cx="1052372" cy="1052322"/>
              </a:xfrm>
              <a:custGeom>
                <a:avLst/>
                <a:gdLst>
                  <a:gd name="connsiteX0" fmla="*/ 1052298 w 1052372"/>
                  <a:gd name="connsiteY0" fmla="*/ 791202 h 1052322"/>
                  <a:gd name="connsiteX1" fmla="*/ 787209 w 1052372"/>
                  <a:gd name="connsiteY1" fmla="*/ 526113 h 1052322"/>
                  <a:gd name="connsiteX2" fmla="*/ 1052298 w 1052372"/>
                  <a:gd name="connsiteY2" fmla="*/ 261073 h 1052322"/>
                  <a:gd name="connsiteX3" fmla="*/ 791176 w 1052372"/>
                  <a:gd name="connsiteY3" fmla="*/ -49 h 1052322"/>
                  <a:gd name="connsiteX4" fmla="*/ 526137 w 1052372"/>
                  <a:gd name="connsiteY4" fmla="*/ 264991 h 1052322"/>
                  <a:gd name="connsiteX5" fmla="*/ 261048 w 1052372"/>
                  <a:gd name="connsiteY5" fmla="*/ -49 h 1052322"/>
                  <a:gd name="connsiteX6" fmla="*/ -74 w 1052372"/>
                  <a:gd name="connsiteY6" fmla="*/ 261073 h 1052322"/>
                  <a:gd name="connsiteX7" fmla="*/ 265015 w 1052372"/>
                  <a:gd name="connsiteY7" fmla="*/ 526113 h 1052322"/>
                  <a:gd name="connsiteX8" fmla="*/ -74 w 1052372"/>
                  <a:gd name="connsiteY8" fmla="*/ 791202 h 1052322"/>
                  <a:gd name="connsiteX9" fmla="*/ 261048 w 1052372"/>
                  <a:gd name="connsiteY9" fmla="*/ 1052274 h 1052322"/>
                  <a:gd name="connsiteX10" fmla="*/ 526137 w 1052372"/>
                  <a:gd name="connsiteY10" fmla="*/ 787235 h 1052322"/>
                  <a:gd name="connsiteX11" fmla="*/ 79117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98" y="791202"/>
                    </a:moveTo>
                    <a:lnTo>
                      <a:pt x="787209" y="526113"/>
                    </a:lnTo>
                    <a:lnTo>
                      <a:pt x="1052298" y="261073"/>
                    </a:lnTo>
                    <a:lnTo>
                      <a:pt x="791176" y="-49"/>
                    </a:lnTo>
                    <a:lnTo>
                      <a:pt x="526137" y="264991"/>
                    </a:lnTo>
                    <a:lnTo>
                      <a:pt x="261048" y="-49"/>
                    </a:lnTo>
                    <a:lnTo>
                      <a:pt x="-74" y="261073"/>
                    </a:lnTo>
                    <a:lnTo>
                      <a:pt x="265015" y="526113"/>
                    </a:lnTo>
                    <a:lnTo>
                      <a:pt x="-74" y="791202"/>
                    </a:lnTo>
                    <a:lnTo>
                      <a:pt x="261048" y="1052274"/>
                    </a:lnTo>
                    <a:lnTo>
                      <a:pt x="526137" y="787235"/>
                    </a:lnTo>
                    <a:lnTo>
                      <a:pt x="791176" y="1052274"/>
                    </a:lnTo>
                    <a:close/>
                  </a:path>
                </a:pathLst>
              </a:custGeom>
              <a:grpFill/>
              <a:ln w="12694" cap="flat">
                <a:noFill/>
                <a:prstDash val="solid"/>
                <a:miter/>
              </a:ln>
            </p:spPr>
            <p:txBody>
              <a:bodyPr rtlCol="0" anchor="ctr"/>
              <a:lstStyle/>
              <a:p>
                <a:endParaRPr lang="sv-SE"/>
              </a:p>
            </p:txBody>
          </p:sp>
          <p:sp>
            <p:nvSpPr>
              <p:cNvPr id="161" name="Frihåndsform: figur 160">
                <a:extLst>
                  <a:ext uri="{FF2B5EF4-FFF2-40B4-BE49-F238E27FC236}">
                    <a16:creationId xmlns:a16="http://schemas.microsoft.com/office/drawing/2014/main" id="{2CD828A6-702D-B245-80A9-F22C3844479D}"/>
                  </a:ext>
                </a:extLst>
              </p:cNvPr>
              <p:cNvSpPr/>
              <p:nvPr/>
            </p:nvSpPr>
            <p:spPr>
              <a:xfrm>
                <a:off x="21859466" y="-4683585"/>
                <a:ext cx="1052322" cy="1052322"/>
              </a:xfrm>
              <a:custGeom>
                <a:avLst/>
                <a:gdLst>
                  <a:gd name="connsiteX0" fmla="*/ 1052034 w 1052322"/>
                  <a:gd name="connsiteY0" fmla="*/ 791045 h 1052322"/>
                  <a:gd name="connsiteX1" fmla="*/ 786995 w 1052322"/>
                  <a:gd name="connsiteY1" fmla="*/ 526005 h 1052322"/>
                  <a:gd name="connsiteX2" fmla="*/ 1052034 w 1052322"/>
                  <a:gd name="connsiteY2" fmla="*/ 260916 h 1052322"/>
                  <a:gd name="connsiteX3" fmla="*/ 790962 w 1052322"/>
                  <a:gd name="connsiteY3" fmla="*/ -156 h 1052322"/>
                  <a:gd name="connsiteX4" fmla="*/ 525873 w 1052322"/>
                  <a:gd name="connsiteY4" fmla="*/ 264883 h 1052322"/>
                  <a:gd name="connsiteX5" fmla="*/ 260833 w 1052322"/>
                  <a:gd name="connsiteY5" fmla="*/ -156 h 1052322"/>
                  <a:gd name="connsiteX6" fmla="*/ -289 w 1052322"/>
                  <a:gd name="connsiteY6" fmla="*/ 260916 h 1052322"/>
                  <a:gd name="connsiteX7" fmla="*/ 264800 w 1052322"/>
                  <a:gd name="connsiteY7" fmla="*/ 526005 h 1052322"/>
                  <a:gd name="connsiteX8" fmla="*/ -289 w 1052322"/>
                  <a:gd name="connsiteY8" fmla="*/ 791045 h 1052322"/>
                  <a:gd name="connsiteX9" fmla="*/ 260833 w 1052322"/>
                  <a:gd name="connsiteY9" fmla="*/ 1052167 h 1052322"/>
                  <a:gd name="connsiteX10" fmla="*/ 525873 w 1052322"/>
                  <a:gd name="connsiteY10" fmla="*/ 787127 h 1052322"/>
                  <a:gd name="connsiteX11" fmla="*/ 790962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045"/>
                    </a:moveTo>
                    <a:lnTo>
                      <a:pt x="786995" y="526005"/>
                    </a:lnTo>
                    <a:lnTo>
                      <a:pt x="1052034" y="260916"/>
                    </a:lnTo>
                    <a:lnTo>
                      <a:pt x="790962" y="-156"/>
                    </a:lnTo>
                    <a:lnTo>
                      <a:pt x="525873" y="264883"/>
                    </a:lnTo>
                    <a:lnTo>
                      <a:pt x="260833" y="-156"/>
                    </a:lnTo>
                    <a:lnTo>
                      <a:pt x="-289" y="260916"/>
                    </a:lnTo>
                    <a:lnTo>
                      <a:pt x="264800" y="526005"/>
                    </a:lnTo>
                    <a:lnTo>
                      <a:pt x="-289" y="791045"/>
                    </a:lnTo>
                    <a:lnTo>
                      <a:pt x="260833" y="1052167"/>
                    </a:lnTo>
                    <a:lnTo>
                      <a:pt x="525873" y="787127"/>
                    </a:lnTo>
                    <a:lnTo>
                      <a:pt x="790962" y="1052167"/>
                    </a:lnTo>
                    <a:close/>
                  </a:path>
                </a:pathLst>
              </a:custGeom>
              <a:grpFill/>
              <a:ln w="12694" cap="flat">
                <a:noFill/>
                <a:prstDash val="solid"/>
                <a:miter/>
              </a:ln>
            </p:spPr>
            <p:txBody>
              <a:bodyPr rtlCol="0" anchor="ctr"/>
              <a:lstStyle/>
              <a:p>
                <a:endParaRPr lang="sv-SE"/>
              </a:p>
            </p:txBody>
          </p:sp>
          <p:sp>
            <p:nvSpPr>
              <p:cNvPr id="162" name="Frihåndsform: figur 161">
                <a:extLst>
                  <a:ext uri="{FF2B5EF4-FFF2-40B4-BE49-F238E27FC236}">
                    <a16:creationId xmlns:a16="http://schemas.microsoft.com/office/drawing/2014/main" id="{DF50E98D-4E94-5375-DC0D-ADA9143D0CE8}"/>
                  </a:ext>
                </a:extLst>
              </p:cNvPr>
              <p:cNvSpPr/>
              <p:nvPr/>
            </p:nvSpPr>
            <p:spPr>
              <a:xfrm>
                <a:off x="21859466" y="-6788280"/>
                <a:ext cx="1052322" cy="1052322"/>
              </a:xfrm>
              <a:custGeom>
                <a:avLst/>
                <a:gdLst>
                  <a:gd name="connsiteX0" fmla="*/ 1052034 w 1052322"/>
                  <a:gd name="connsiteY0" fmla="*/ 791202 h 1052322"/>
                  <a:gd name="connsiteX1" fmla="*/ 786995 w 1052322"/>
                  <a:gd name="connsiteY1" fmla="*/ 526113 h 1052322"/>
                  <a:gd name="connsiteX2" fmla="*/ 1052034 w 1052322"/>
                  <a:gd name="connsiteY2" fmla="*/ 261073 h 1052322"/>
                  <a:gd name="connsiteX3" fmla="*/ 790962 w 1052322"/>
                  <a:gd name="connsiteY3" fmla="*/ -49 h 1052322"/>
                  <a:gd name="connsiteX4" fmla="*/ 525873 w 1052322"/>
                  <a:gd name="connsiteY4" fmla="*/ 265040 h 1052322"/>
                  <a:gd name="connsiteX5" fmla="*/ 260833 w 1052322"/>
                  <a:gd name="connsiteY5" fmla="*/ -49 h 1052322"/>
                  <a:gd name="connsiteX6" fmla="*/ -289 w 1052322"/>
                  <a:gd name="connsiteY6" fmla="*/ 261073 h 1052322"/>
                  <a:gd name="connsiteX7" fmla="*/ 264800 w 1052322"/>
                  <a:gd name="connsiteY7" fmla="*/ 526113 h 1052322"/>
                  <a:gd name="connsiteX8" fmla="*/ -289 w 1052322"/>
                  <a:gd name="connsiteY8" fmla="*/ 791202 h 1052322"/>
                  <a:gd name="connsiteX9" fmla="*/ 260833 w 1052322"/>
                  <a:gd name="connsiteY9" fmla="*/ 1052274 h 1052322"/>
                  <a:gd name="connsiteX10" fmla="*/ 525873 w 1052322"/>
                  <a:gd name="connsiteY10" fmla="*/ 787235 h 1052322"/>
                  <a:gd name="connsiteX11" fmla="*/ 790962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202"/>
                    </a:moveTo>
                    <a:lnTo>
                      <a:pt x="786995" y="526113"/>
                    </a:lnTo>
                    <a:lnTo>
                      <a:pt x="1052034" y="261073"/>
                    </a:lnTo>
                    <a:lnTo>
                      <a:pt x="790962" y="-49"/>
                    </a:lnTo>
                    <a:lnTo>
                      <a:pt x="525873" y="265040"/>
                    </a:lnTo>
                    <a:lnTo>
                      <a:pt x="260833" y="-49"/>
                    </a:lnTo>
                    <a:lnTo>
                      <a:pt x="-289" y="261073"/>
                    </a:lnTo>
                    <a:lnTo>
                      <a:pt x="264800" y="526113"/>
                    </a:lnTo>
                    <a:lnTo>
                      <a:pt x="-289" y="791202"/>
                    </a:lnTo>
                    <a:lnTo>
                      <a:pt x="260833" y="1052274"/>
                    </a:lnTo>
                    <a:lnTo>
                      <a:pt x="525873" y="787235"/>
                    </a:lnTo>
                    <a:lnTo>
                      <a:pt x="790962" y="1052274"/>
                    </a:lnTo>
                    <a:close/>
                  </a:path>
                </a:pathLst>
              </a:custGeom>
              <a:grpFill/>
              <a:ln w="12694" cap="flat">
                <a:noFill/>
                <a:prstDash val="solid"/>
                <a:miter/>
              </a:ln>
            </p:spPr>
            <p:txBody>
              <a:bodyPr rtlCol="0" anchor="ctr"/>
              <a:lstStyle/>
              <a:p>
                <a:endParaRPr lang="sv-SE"/>
              </a:p>
            </p:txBody>
          </p:sp>
          <p:sp>
            <p:nvSpPr>
              <p:cNvPr id="163" name="Frihåndsform: figur 162">
                <a:extLst>
                  <a:ext uri="{FF2B5EF4-FFF2-40B4-BE49-F238E27FC236}">
                    <a16:creationId xmlns:a16="http://schemas.microsoft.com/office/drawing/2014/main" id="{2E2564A4-854E-53C8-03E4-FBB238B4FDB9}"/>
                  </a:ext>
                </a:extLst>
              </p:cNvPr>
              <p:cNvSpPr/>
              <p:nvPr/>
            </p:nvSpPr>
            <p:spPr>
              <a:xfrm>
                <a:off x="19754771" y="-5735957"/>
                <a:ext cx="1052372" cy="1052372"/>
              </a:xfrm>
              <a:custGeom>
                <a:avLst/>
                <a:gdLst>
                  <a:gd name="connsiteX0" fmla="*/ 1052191 w 1052372"/>
                  <a:gd name="connsiteY0" fmla="*/ 791148 h 1052372"/>
                  <a:gd name="connsiteX1" fmla="*/ 787102 w 1052372"/>
                  <a:gd name="connsiteY1" fmla="*/ 526109 h 1052372"/>
                  <a:gd name="connsiteX2" fmla="*/ 1052191 w 1052372"/>
                  <a:gd name="connsiteY2" fmla="*/ 261020 h 1052372"/>
                  <a:gd name="connsiteX3" fmla="*/ 791069 w 1052372"/>
                  <a:gd name="connsiteY3" fmla="*/ -102 h 1052372"/>
                  <a:gd name="connsiteX4" fmla="*/ 526030 w 1052372"/>
                  <a:gd name="connsiteY4" fmla="*/ 264986 h 1052372"/>
                  <a:gd name="connsiteX5" fmla="*/ 260941 w 1052372"/>
                  <a:gd name="connsiteY5" fmla="*/ -102 h 1052372"/>
                  <a:gd name="connsiteX6" fmla="*/ -181 w 1052372"/>
                  <a:gd name="connsiteY6" fmla="*/ 261020 h 1052372"/>
                  <a:gd name="connsiteX7" fmla="*/ 264908 w 1052372"/>
                  <a:gd name="connsiteY7" fmla="*/ 526109 h 1052372"/>
                  <a:gd name="connsiteX8" fmla="*/ -181 w 1052372"/>
                  <a:gd name="connsiteY8" fmla="*/ 791148 h 1052372"/>
                  <a:gd name="connsiteX9" fmla="*/ 260941 w 1052372"/>
                  <a:gd name="connsiteY9" fmla="*/ 1052270 h 1052372"/>
                  <a:gd name="connsiteX10" fmla="*/ 525980 w 1052372"/>
                  <a:gd name="connsiteY10" fmla="*/ 787181 h 1052372"/>
                  <a:gd name="connsiteX11" fmla="*/ 791069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91" y="791148"/>
                    </a:moveTo>
                    <a:lnTo>
                      <a:pt x="787102" y="526109"/>
                    </a:lnTo>
                    <a:lnTo>
                      <a:pt x="1052191" y="261020"/>
                    </a:lnTo>
                    <a:lnTo>
                      <a:pt x="791069" y="-102"/>
                    </a:lnTo>
                    <a:lnTo>
                      <a:pt x="526030" y="264986"/>
                    </a:lnTo>
                    <a:lnTo>
                      <a:pt x="260941" y="-102"/>
                    </a:lnTo>
                    <a:lnTo>
                      <a:pt x="-181" y="261020"/>
                    </a:lnTo>
                    <a:lnTo>
                      <a:pt x="264908" y="526109"/>
                    </a:lnTo>
                    <a:lnTo>
                      <a:pt x="-181" y="791148"/>
                    </a:lnTo>
                    <a:lnTo>
                      <a:pt x="260941" y="1052270"/>
                    </a:lnTo>
                    <a:lnTo>
                      <a:pt x="525980" y="787181"/>
                    </a:lnTo>
                    <a:lnTo>
                      <a:pt x="791069" y="1052270"/>
                    </a:lnTo>
                    <a:close/>
                  </a:path>
                </a:pathLst>
              </a:custGeom>
              <a:grpFill/>
              <a:ln w="12694" cap="flat">
                <a:noFill/>
                <a:prstDash val="solid"/>
                <a:miter/>
              </a:ln>
            </p:spPr>
            <p:txBody>
              <a:bodyPr rtlCol="0" anchor="ctr"/>
              <a:lstStyle/>
              <a:p>
                <a:endParaRPr lang="sv-SE"/>
              </a:p>
            </p:txBody>
          </p:sp>
        </p:grpSp>
        <p:grpSp>
          <p:nvGrpSpPr>
            <p:cNvPr id="131" name="Grafikk 89">
              <a:extLst>
                <a:ext uri="{FF2B5EF4-FFF2-40B4-BE49-F238E27FC236}">
                  <a16:creationId xmlns:a16="http://schemas.microsoft.com/office/drawing/2014/main" id="{0BE45F20-B9C5-6411-037A-1F1DDA28414D}"/>
                </a:ext>
              </a:extLst>
            </p:cNvPr>
            <p:cNvGrpSpPr/>
            <p:nvPr/>
          </p:nvGrpSpPr>
          <p:grpSpPr>
            <a:xfrm>
              <a:off x="16843288" y="-8912048"/>
              <a:ext cx="8418730" cy="4209390"/>
              <a:chOff x="15545430" y="-6788280"/>
              <a:chExt cx="8418730" cy="4209390"/>
            </a:xfrm>
            <a:solidFill>
              <a:srgbClr val="000000">
                <a:alpha val="29020"/>
              </a:srgbClr>
            </a:solidFill>
          </p:grpSpPr>
          <p:sp>
            <p:nvSpPr>
              <p:cNvPr id="132" name="Frihåndsform: figur 131">
                <a:extLst>
                  <a:ext uri="{FF2B5EF4-FFF2-40B4-BE49-F238E27FC236}">
                    <a16:creationId xmlns:a16="http://schemas.microsoft.com/office/drawing/2014/main" id="{0CCB6EE7-8265-474C-ACCD-A5A8420CC60B}"/>
                  </a:ext>
                </a:extLst>
              </p:cNvPr>
              <p:cNvSpPr/>
              <p:nvPr/>
            </p:nvSpPr>
            <p:spPr>
              <a:xfrm>
                <a:off x="15545430" y="-4683585"/>
                <a:ext cx="1052322" cy="1052322"/>
              </a:xfrm>
              <a:custGeom>
                <a:avLst/>
                <a:gdLst>
                  <a:gd name="connsiteX0" fmla="*/ 1052273 w 1052322"/>
                  <a:gd name="connsiteY0" fmla="*/ 791045 h 1052322"/>
                  <a:gd name="connsiteX1" fmla="*/ 787234 w 1052322"/>
                  <a:gd name="connsiteY1" fmla="*/ 526005 h 1052322"/>
                  <a:gd name="connsiteX2" fmla="*/ 1052273 w 1052322"/>
                  <a:gd name="connsiteY2" fmla="*/ 260916 h 1052322"/>
                  <a:gd name="connsiteX3" fmla="*/ 791201 w 1052322"/>
                  <a:gd name="connsiteY3" fmla="*/ -156 h 1052322"/>
                  <a:gd name="connsiteX4" fmla="*/ 526112 w 1052322"/>
                  <a:gd name="connsiteY4" fmla="*/ 264883 h 1052322"/>
                  <a:gd name="connsiteX5" fmla="*/ 261072 w 1052322"/>
                  <a:gd name="connsiteY5" fmla="*/ -156 h 1052322"/>
                  <a:gd name="connsiteX6" fmla="*/ -50 w 1052322"/>
                  <a:gd name="connsiteY6" fmla="*/ 260916 h 1052322"/>
                  <a:gd name="connsiteX7" fmla="*/ 264990 w 1052322"/>
                  <a:gd name="connsiteY7" fmla="*/ 526005 h 1052322"/>
                  <a:gd name="connsiteX8" fmla="*/ -50 w 1052322"/>
                  <a:gd name="connsiteY8" fmla="*/ 791045 h 1052322"/>
                  <a:gd name="connsiteX9" fmla="*/ 261023 w 1052322"/>
                  <a:gd name="connsiteY9" fmla="*/ 1052167 h 1052322"/>
                  <a:gd name="connsiteX10" fmla="*/ 526112 w 1052322"/>
                  <a:gd name="connsiteY10" fmla="*/ 787127 h 1052322"/>
                  <a:gd name="connsiteX11" fmla="*/ 791201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045"/>
                    </a:moveTo>
                    <a:lnTo>
                      <a:pt x="787234" y="526005"/>
                    </a:lnTo>
                    <a:lnTo>
                      <a:pt x="1052273" y="260916"/>
                    </a:lnTo>
                    <a:lnTo>
                      <a:pt x="791201" y="-156"/>
                    </a:lnTo>
                    <a:lnTo>
                      <a:pt x="526112" y="264883"/>
                    </a:lnTo>
                    <a:lnTo>
                      <a:pt x="261072" y="-156"/>
                    </a:lnTo>
                    <a:lnTo>
                      <a:pt x="-50" y="260916"/>
                    </a:lnTo>
                    <a:lnTo>
                      <a:pt x="264990" y="526005"/>
                    </a:lnTo>
                    <a:lnTo>
                      <a:pt x="-50" y="791045"/>
                    </a:lnTo>
                    <a:lnTo>
                      <a:pt x="261023" y="1052167"/>
                    </a:lnTo>
                    <a:lnTo>
                      <a:pt x="526112" y="787127"/>
                    </a:lnTo>
                    <a:lnTo>
                      <a:pt x="791201" y="1052167"/>
                    </a:lnTo>
                    <a:close/>
                  </a:path>
                </a:pathLst>
              </a:custGeom>
              <a:grpFill/>
              <a:ln w="12694" cap="flat">
                <a:noFill/>
                <a:prstDash val="solid"/>
                <a:miter/>
              </a:ln>
            </p:spPr>
            <p:txBody>
              <a:bodyPr rtlCol="0" anchor="ctr"/>
              <a:lstStyle/>
              <a:p>
                <a:endParaRPr lang="sv-SE"/>
              </a:p>
            </p:txBody>
          </p:sp>
          <p:sp>
            <p:nvSpPr>
              <p:cNvPr id="133" name="Frihåndsform: figur 132">
                <a:extLst>
                  <a:ext uri="{FF2B5EF4-FFF2-40B4-BE49-F238E27FC236}">
                    <a16:creationId xmlns:a16="http://schemas.microsoft.com/office/drawing/2014/main" id="{4252595A-A8BC-AA84-41A8-4480DE75DB36}"/>
                  </a:ext>
                </a:extLst>
              </p:cNvPr>
              <p:cNvSpPr/>
              <p:nvPr/>
            </p:nvSpPr>
            <p:spPr>
              <a:xfrm>
                <a:off x="17650076" y="-3631262"/>
                <a:ext cx="1052372" cy="1052372"/>
              </a:xfrm>
              <a:custGeom>
                <a:avLst/>
                <a:gdLst>
                  <a:gd name="connsiteX0" fmla="*/ 1052215 w 1052372"/>
                  <a:gd name="connsiteY0" fmla="*/ 791041 h 1052372"/>
                  <a:gd name="connsiteX1" fmla="*/ 787126 w 1052372"/>
                  <a:gd name="connsiteY1" fmla="*/ 525952 h 1052372"/>
                  <a:gd name="connsiteX2" fmla="*/ 1052215 w 1052372"/>
                  <a:gd name="connsiteY2" fmla="*/ 260912 h 1052372"/>
                  <a:gd name="connsiteX3" fmla="*/ 791093 w 1052372"/>
                  <a:gd name="connsiteY3" fmla="*/ -210 h 1052372"/>
                  <a:gd name="connsiteX4" fmla="*/ 526054 w 1052372"/>
                  <a:gd name="connsiteY4" fmla="*/ 264879 h 1052372"/>
                  <a:gd name="connsiteX5" fmla="*/ 260965 w 1052372"/>
                  <a:gd name="connsiteY5" fmla="*/ -210 h 1052372"/>
                  <a:gd name="connsiteX6" fmla="*/ -157 w 1052372"/>
                  <a:gd name="connsiteY6" fmla="*/ 260912 h 1052372"/>
                  <a:gd name="connsiteX7" fmla="*/ 264932 w 1052372"/>
                  <a:gd name="connsiteY7" fmla="*/ 525952 h 1052372"/>
                  <a:gd name="connsiteX8" fmla="*/ -157 w 1052372"/>
                  <a:gd name="connsiteY8" fmla="*/ 791041 h 1052372"/>
                  <a:gd name="connsiteX9" fmla="*/ 260965 w 1052372"/>
                  <a:gd name="connsiteY9" fmla="*/ 1052163 h 1052372"/>
                  <a:gd name="connsiteX10" fmla="*/ 526054 w 1052372"/>
                  <a:gd name="connsiteY10" fmla="*/ 787074 h 1052372"/>
                  <a:gd name="connsiteX11" fmla="*/ 791093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041"/>
                    </a:moveTo>
                    <a:lnTo>
                      <a:pt x="787126" y="525952"/>
                    </a:lnTo>
                    <a:lnTo>
                      <a:pt x="1052215" y="260912"/>
                    </a:lnTo>
                    <a:lnTo>
                      <a:pt x="791093" y="-210"/>
                    </a:lnTo>
                    <a:lnTo>
                      <a:pt x="526054" y="264879"/>
                    </a:lnTo>
                    <a:lnTo>
                      <a:pt x="260965" y="-210"/>
                    </a:lnTo>
                    <a:lnTo>
                      <a:pt x="-157" y="260912"/>
                    </a:lnTo>
                    <a:lnTo>
                      <a:pt x="264932" y="525952"/>
                    </a:lnTo>
                    <a:lnTo>
                      <a:pt x="-157" y="791041"/>
                    </a:lnTo>
                    <a:lnTo>
                      <a:pt x="260965" y="1052163"/>
                    </a:lnTo>
                    <a:lnTo>
                      <a:pt x="526054" y="787074"/>
                    </a:lnTo>
                    <a:lnTo>
                      <a:pt x="791093" y="1052163"/>
                    </a:lnTo>
                    <a:close/>
                  </a:path>
                </a:pathLst>
              </a:custGeom>
              <a:grpFill/>
              <a:ln w="12694" cap="flat">
                <a:noFill/>
                <a:prstDash val="solid"/>
                <a:miter/>
              </a:ln>
            </p:spPr>
            <p:txBody>
              <a:bodyPr rtlCol="0" anchor="ctr"/>
              <a:lstStyle/>
              <a:p>
                <a:endParaRPr lang="sv-SE"/>
              </a:p>
            </p:txBody>
          </p:sp>
          <p:sp>
            <p:nvSpPr>
              <p:cNvPr id="134" name="Frihåndsform: figur 133">
                <a:extLst>
                  <a:ext uri="{FF2B5EF4-FFF2-40B4-BE49-F238E27FC236}">
                    <a16:creationId xmlns:a16="http://schemas.microsoft.com/office/drawing/2014/main" id="{610AA85B-C01E-7295-1DD7-8D99E2E4B295}"/>
                  </a:ext>
                </a:extLst>
              </p:cNvPr>
              <p:cNvSpPr/>
              <p:nvPr/>
            </p:nvSpPr>
            <p:spPr>
              <a:xfrm>
                <a:off x="18702448" y="-4683585"/>
                <a:ext cx="1052322" cy="1052322"/>
              </a:xfrm>
              <a:custGeom>
                <a:avLst/>
                <a:gdLst>
                  <a:gd name="connsiteX0" fmla="*/ 1052112 w 1052322"/>
                  <a:gd name="connsiteY0" fmla="*/ 791045 h 1052322"/>
                  <a:gd name="connsiteX1" fmla="*/ 787073 w 1052322"/>
                  <a:gd name="connsiteY1" fmla="*/ 526005 h 1052322"/>
                  <a:gd name="connsiteX2" fmla="*/ 1052112 w 1052322"/>
                  <a:gd name="connsiteY2" fmla="*/ 260916 h 1052322"/>
                  <a:gd name="connsiteX3" fmla="*/ 791040 w 1052322"/>
                  <a:gd name="connsiteY3" fmla="*/ -156 h 1052322"/>
                  <a:gd name="connsiteX4" fmla="*/ 525951 w 1052322"/>
                  <a:gd name="connsiteY4" fmla="*/ 264883 h 1052322"/>
                  <a:gd name="connsiteX5" fmla="*/ 260911 w 1052322"/>
                  <a:gd name="connsiteY5" fmla="*/ -156 h 1052322"/>
                  <a:gd name="connsiteX6" fmla="*/ -211 w 1052322"/>
                  <a:gd name="connsiteY6" fmla="*/ 260916 h 1052322"/>
                  <a:gd name="connsiteX7" fmla="*/ 264829 w 1052322"/>
                  <a:gd name="connsiteY7" fmla="*/ 526005 h 1052322"/>
                  <a:gd name="connsiteX8" fmla="*/ -211 w 1052322"/>
                  <a:gd name="connsiteY8" fmla="*/ 791045 h 1052322"/>
                  <a:gd name="connsiteX9" fmla="*/ 260911 w 1052322"/>
                  <a:gd name="connsiteY9" fmla="*/ 1052167 h 1052322"/>
                  <a:gd name="connsiteX10" fmla="*/ 525951 w 1052322"/>
                  <a:gd name="connsiteY10" fmla="*/ 787127 h 1052322"/>
                  <a:gd name="connsiteX11" fmla="*/ 79104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45"/>
                    </a:moveTo>
                    <a:lnTo>
                      <a:pt x="787073" y="526005"/>
                    </a:lnTo>
                    <a:lnTo>
                      <a:pt x="1052112" y="260916"/>
                    </a:lnTo>
                    <a:lnTo>
                      <a:pt x="791040" y="-156"/>
                    </a:lnTo>
                    <a:lnTo>
                      <a:pt x="525951" y="264883"/>
                    </a:lnTo>
                    <a:lnTo>
                      <a:pt x="260911" y="-156"/>
                    </a:lnTo>
                    <a:lnTo>
                      <a:pt x="-211" y="260916"/>
                    </a:lnTo>
                    <a:lnTo>
                      <a:pt x="264829" y="526005"/>
                    </a:lnTo>
                    <a:lnTo>
                      <a:pt x="-211" y="791045"/>
                    </a:lnTo>
                    <a:lnTo>
                      <a:pt x="260911" y="1052167"/>
                    </a:lnTo>
                    <a:lnTo>
                      <a:pt x="525951" y="787127"/>
                    </a:lnTo>
                    <a:lnTo>
                      <a:pt x="791040" y="1052167"/>
                    </a:lnTo>
                    <a:close/>
                  </a:path>
                </a:pathLst>
              </a:custGeom>
              <a:grpFill/>
              <a:ln w="12694" cap="flat">
                <a:noFill/>
                <a:prstDash val="solid"/>
                <a:miter/>
              </a:ln>
            </p:spPr>
            <p:txBody>
              <a:bodyPr rtlCol="0" anchor="ctr"/>
              <a:lstStyle/>
              <a:p>
                <a:endParaRPr lang="sv-SE"/>
              </a:p>
            </p:txBody>
          </p:sp>
          <p:sp>
            <p:nvSpPr>
              <p:cNvPr id="135" name="Frihåndsform: figur 134">
                <a:extLst>
                  <a:ext uri="{FF2B5EF4-FFF2-40B4-BE49-F238E27FC236}">
                    <a16:creationId xmlns:a16="http://schemas.microsoft.com/office/drawing/2014/main" id="{1A9A0310-F4AF-2CCD-C1DB-D3000763723A}"/>
                  </a:ext>
                </a:extLst>
              </p:cNvPr>
              <p:cNvSpPr/>
              <p:nvPr/>
            </p:nvSpPr>
            <p:spPr>
              <a:xfrm>
                <a:off x="17650076" y="-4683585"/>
                <a:ext cx="1052372" cy="1052322"/>
              </a:xfrm>
              <a:custGeom>
                <a:avLst/>
                <a:gdLst>
                  <a:gd name="connsiteX0" fmla="*/ 1052215 w 1052372"/>
                  <a:gd name="connsiteY0" fmla="*/ 791094 h 1052322"/>
                  <a:gd name="connsiteX1" fmla="*/ 787126 w 1052372"/>
                  <a:gd name="connsiteY1" fmla="*/ 526005 h 1052322"/>
                  <a:gd name="connsiteX2" fmla="*/ 1052215 w 1052372"/>
                  <a:gd name="connsiteY2" fmla="*/ 260916 h 1052322"/>
                  <a:gd name="connsiteX3" fmla="*/ 791093 w 1052372"/>
                  <a:gd name="connsiteY3" fmla="*/ -156 h 1052322"/>
                  <a:gd name="connsiteX4" fmla="*/ 526054 w 1052372"/>
                  <a:gd name="connsiteY4" fmla="*/ 264883 h 1052322"/>
                  <a:gd name="connsiteX5" fmla="*/ 260965 w 1052372"/>
                  <a:gd name="connsiteY5" fmla="*/ -156 h 1052322"/>
                  <a:gd name="connsiteX6" fmla="*/ -157 w 1052372"/>
                  <a:gd name="connsiteY6" fmla="*/ 260916 h 1052322"/>
                  <a:gd name="connsiteX7" fmla="*/ 264932 w 1052372"/>
                  <a:gd name="connsiteY7" fmla="*/ 526005 h 1052322"/>
                  <a:gd name="connsiteX8" fmla="*/ -157 w 1052372"/>
                  <a:gd name="connsiteY8" fmla="*/ 791094 h 1052322"/>
                  <a:gd name="connsiteX9" fmla="*/ 260965 w 1052372"/>
                  <a:gd name="connsiteY9" fmla="*/ 1052167 h 1052322"/>
                  <a:gd name="connsiteX10" fmla="*/ 526054 w 1052372"/>
                  <a:gd name="connsiteY10" fmla="*/ 787127 h 1052322"/>
                  <a:gd name="connsiteX11" fmla="*/ 791093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15" y="791094"/>
                    </a:moveTo>
                    <a:lnTo>
                      <a:pt x="787126" y="526005"/>
                    </a:lnTo>
                    <a:lnTo>
                      <a:pt x="1052215" y="260916"/>
                    </a:lnTo>
                    <a:lnTo>
                      <a:pt x="791093" y="-156"/>
                    </a:lnTo>
                    <a:lnTo>
                      <a:pt x="526054" y="264883"/>
                    </a:lnTo>
                    <a:lnTo>
                      <a:pt x="260965" y="-156"/>
                    </a:lnTo>
                    <a:lnTo>
                      <a:pt x="-157" y="260916"/>
                    </a:lnTo>
                    <a:lnTo>
                      <a:pt x="264932" y="526005"/>
                    </a:lnTo>
                    <a:lnTo>
                      <a:pt x="-157" y="791094"/>
                    </a:lnTo>
                    <a:lnTo>
                      <a:pt x="260965" y="1052167"/>
                    </a:lnTo>
                    <a:lnTo>
                      <a:pt x="526054" y="787127"/>
                    </a:lnTo>
                    <a:lnTo>
                      <a:pt x="791093" y="1052167"/>
                    </a:lnTo>
                    <a:close/>
                  </a:path>
                </a:pathLst>
              </a:custGeom>
              <a:grpFill/>
              <a:ln w="12694" cap="flat">
                <a:noFill/>
                <a:prstDash val="solid"/>
                <a:miter/>
              </a:ln>
            </p:spPr>
            <p:txBody>
              <a:bodyPr rtlCol="0" anchor="ctr"/>
              <a:lstStyle/>
              <a:p>
                <a:endParaRPr lang="sv-SE"/>
              </a:p>
            </p:txBody>
          </p:sp>
          <p:sp>
            <p:nvSpPr>
              <p:cNvPr id="136" name="Frihåndsform: figur 135">
                <a:extLst>
                  <a:ext uri="{FF2B5EF4-FFF2-40B4-BE49-F238E27FC236}">
                    <a16:creationId xmlns:a16="http://schemas.microsoft.com/office/drawing/2014/main" id="{6CC94EF2-97BC-C11E-B6BD-470F76E3704F}"/>
                  </a:ext>
                </a:extLst>
              </p:cNvPr>
              <p:cNvSpPr/>
              <p:nvPr/>
            </p:nvSpPr>
            <p:spPr>
              <a:xfrm>
                <a:off x="15545430" y="-3631262"/>
                <a:ext cx="1052322" cy="1052372"/>
              </a:xfrm>
              <a:custGeom>
                <a:avLst/>
                <a:gdLst>
                  <a:gd name="connsiteX0" fmla="*/ 1052273 w 1052322"/>
                  <a:gd name="connsiteY0" fmla="*/ 791041 h 1052372"/>
                  <a:gd name="connsiteX1" fmla="*/ 787234 w 1052322"/>
                  <a:gd name="connsiteY1" fmla="*/ 525952 h 1052372"/>
                  <a:gd name="connsiteX2" fmla="*/ 1052273 w 1052322"/>
                  <a:gd name="connsiteY2" fmla="*/ 260912 h 1052372"/>
                  <a:gd name="connsiteX3" fmla="*/ 791201 w 1052322"/>
                  <a:gd name="connsiteY3" fmla="*/ -210 h 1052372"/>
                  <a:gd name="connsiteX4" fmla="*/ 526112 w 1052322"/>
                  <a:gd name="connsiteY4" fmla="*/ 264879 h 1052372"/>
                  <a:gd name="connsiteX5" fmla="*/ 261072 w 1052322"/>
                  <a:gd name="connsiteY5" fmla="*/ -210 h 1052372"/>
                  <a:gd name="connsiteX6" fmla="*/ -50 w 1052322"/>
                  <a:gd name="connsiteY6" fmla="*/ 260912 h 1052372"/>
                  <a:gd name="connsiteX7" fmla="*/ 264990 w 1052322"/>
                  <a:gd name="connsiteY7" fmla="*/ 525952 h 1052372"/>
                  <a:gd name="connsiteX8" fmla="*/ -50 w 1052322"/>
                  <a:gd name="connsiteY8" fmla="*/ 791041 h 1052372"/>
                  <a:gd name="connsiteX9" fmla="*/ 261023 w 1052322"/>
                  <a:gd name="connsiteY9" fmla="*/ 1052163 h 1052372"/>
                  <a:gd name="connsiteX10" fmla="*/ 526112 w 1052322"/>
                  <a:gd name="connsiteY10" fmla="*/ 787074 h 1052372"/>
                  <a:gd name="connsiteX11" fmla="*/ 791201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041"/>
                    </a:moveTo>
                    <a:lnTo>
                      <a:pt x="787234" y="525952"/>
                    </a:lnTo>
                    <a:lnTo>
                      <a:pt x="1052273" y="260912"/>
                    </a:lnTo>
                    <a:lnTo>
                      <a:pt x="791201" y="-210"/>
                    </a:lnTo>
                    <a:lnTo>
                      <a:pt x="526112" y="264879"/>
                    </a:lnTo>
                    <a:lnTo>
                      <a:pt x="261072" y="-210"/>
                    </a:lnTo>
                    <a:lnTo>
                      <a:pt x="-50" y="260912"/>
                    </a:lnTo>
                    <a:lnTo>
                      <a:pt x="264990" y="525952"/>
                    </a:lnTo>
                    <a:lnTo>
                      <a:pt x="-50" y="791041"/>
                    </a:lnTo>
                    <a:lnTo>
                      <a:pt x="261023" y="1052163"/>
                    </a:lnTo>
                    <a:lnTo>
                      <a:pt x="526112" y="787074"/>
                    </a:lnTo>
                    <a:lnTo>
                      <a:pt x="791201" y="1052163"/>
                    </a:lnTo>
                    <a:close/>
                  </a:path>
                </a:pathLst>
              </a:custGeom>
              <a:grpFill/>
              <a:ln w="12694" cap="flat">
                <a:noFill/>
                <a:prstDash val="solid"/>
                <a:miter/>
              </a:ln>
            </p:spPr>
            <p:txBody>
              <a:bodyPr rtlCol="0" anchor="ctr"/>
              <a:lstStyle/>
              <a:p>
                <a:endParaRPr lang="sv-SE"/>
              </a:p>
            </p:txBody>
          </p:sp>
          <p:sp>
            <p:nvSpPr>
              <p:cNvPr id="137" name="Frihåndsform: figur 136">
                <a:extLst>
                  <a:ext uri="{FF2B5EF4-FFF2-40B4-BE49-F238E27FC236}">
                    <a16:creationId xmlns:a16="http://schemas.microsoft.com/office/drawing/2014/main" id="{413FB9B4-7936-D974-53F9-B2E791A146B0}"/>
                  </a:ext>
                </a:extLst>
              </p:cNvPr>
              <p:cNvSpPr/>
              <p:nvPr/>
            </p:nvSpPr>
            <p:spPr>
              <a:xfrm>
                <a:off x="16597753" y="-3631262"/>
                <a:ext cx="1052322" cy="1052372"/>
              </a:xfrm>
              <a:custGeom>
                <a:avLst/>
                <a:gdLst>
                  <a:gd name="connsiteX0" fmla="*/ 1052220 w 1052322"/>
                  <a:gd name="connsiteY0" fmla="*/ 791041 h 1052372"/>
                  <a:gd name="connsiteX1" fmla="*/ 787180 w 1052322"/>
                  <a:gd name="connsiteY1" fmla="*/ 526001 h 1052372"/>
                  <a:gd name="connsiteX2" fmla="*/ 1052220 w 1052322"/>
                  <a:gd name="connsiteY2" fmla="*/ 260912 h 1052372"/>
                  <a:gd name="connsiteX3" fmla="*/ 791147 w 1052322"/>
                  <a:gd name="connsiteY3" fmla="*/ -210 h 1052372"/>
                  <a:gd name="connsiteX4" fmla="*/ 526058 w 1052322"/>
                  <a:gd name="connsiteY4" fmla="*/ 264879 h 1052372"/>
                  <a:gd name="connsiteX5" fmla="*/ 261019 w 1052322"/>
                  <a:gd name="connsiteY5" fmla="*/ -210 h 1052372"/>
                  <a:gd name="connsiteX6" fmla="*/ -103 w 1052322"/>
                  <a:gd name="connsiteY6" fmla="*/ 260912 h 1052372"/>
                  <a:gd name="connsiteX7" fmla="*/ 264936 w 1052322"/>
                  <a:gd name="connsiteY7" fmla="*/ 525952 h 1052372"/>
                  <a:gd name="connsiteX8" fmla="*/ -103 w 1052322"/>
                  <a:gd name="connsiteY8" fmla="*/ 791041 h 1052372"/>
                  <a:gd name="connsiteX9" fmla="*/ 261019 w 1052322"/>
                  <a:gd name="connsiteY9" fmla="*/ 1052163 h 1052372"/>
                  <a:gd name="connsiteX10" fmla="*/ 526058 w 1052322"/>
                  <a:gd name="connsiteY10" fmla="*/ 787074 h 1052372"/>
                  <a:gd name="connsiteX11" fmla="*/ 791147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041"/>
                    </a:moveTo>
                    <a:lnTo>
                      <a:pt x="787180" y="526001"/>
                    </a:lnTo>
                    <a:lnTo>
                      <a:pt x="1052220" y="260912"/>
                    </a:lnTo>
                    <a:lnTo>
                      <a:pt x="791147" y="-210"/>
                    </a:lnTo>
                    <a:lnTo>
                      <a:pt x="526058" y="264879"/>
                    </a:lnTo>
                    <a:lnTo>
                      <a:pt x="261019" y="-210"/>
                    </a:lnTo>
                    <a:lnTo>
                      <a:pt x="-103" y="260912"/>
                    </a:lnTo>
                    <a:lnTo>
                      <a:pt x="264936" y="525952"/>
                    </a:lnTo>
                    <a:lnTo>
                      <a:pt x="-103" y="791041"/>
                    </a:lnTo>
                    <a:lnTo>
                      <a:pt x="261019" y="1052163"/>
                    </a:lnTo>
                    <a:lnTo>
                      <a:pt x="526058" y="787074"/>
                    </a:lnTo>
                    <a:lnTo>
                      <a:pt x="791147" y="1052163"/>
                    </a:lnTo>
                    <a:close/>
                  </a:path>
                </a:pathLst>
              </a:custGeom>
              <a:grpFill/>
              <a:ln w="12694" cap="flat">
                <a:noFill/>
                <a:prstDash val="solid"/>
                <a:miter/>
              </a:ln>
            </p:spPr>
            <p:txBody>
              <a:bodyPr rtlCol="0" anchor="ctr"/>
              <a:lstStyle/>
              <a:p>
                <a:endParaRPr lang="sv-SE"/>
              </a:p>
            </p:txBody>
          </p:sp>
          <p:sp>
            <p:nvSpPr>
              <p:cNvPr id="138" name="Frihåndsform: figur 137">
                <a:extLst>
                  <a:ext uri="{FF2B5EF4-FFF2-40B4-BE49-F238E27FC236}">
                    <a16:creationId xmlns:a16="http://schemas.microsoft.com/office/drawing/2014/main" id="{D916E6FE-014F-C127-129B-FF6FF1024704}"/>
                  </a:ext>
                </a:extLst>
              </p:cNvPr>
              <p:cNvSpPr/>
              <p:nvPr/>
            </p:nvSpPr>
            <p:spPr>
              <a:xfrm>
                <a:off x="15545430" y="-6788280"/>
                <a:ext cx="1052322" cy="1052322"/>
              </a:xfrm>
              <a:custGeom>
                <a:avLst/>
                <a:gdLst>
                  <a:gd name="connsiteX0" fmla="*/ 1052273 w 1052322"/>
                  <a:gd name="connsiteY0" fmla="*/ 791202 h 1052322"/>
                  <a:gd name="connsiteX1" fmla="*/ 787234 w 1052322"/>
                  <a:gd name="connsiteY1" fmla="*/ 526113 h 1052322"/>
                  <a:gd name="connsiteX2" fmla="*/ 1052273 w 1052322"/>
                  <a:gd name="connsiteY2" fmla="*/ 261073 h 1052322"/>
                  <a:gd name="connsiteX3" fmla="*/ 791151 w 1052322"/>
                  <a:gd name="connsiteY3" fmla="*/ -49 h 1052322"/>
                  <a:gd name="connsiteX4" fmla="*/ 526112 w 1052322"/>
                  <a:gd name="connsiteY4" fmla="*/ 264991 h 1052322"/>
                  <a:gd name="connsiteX5" fmla="*/ 261023 w 1052322"/>
                  <a:gd name="connsiteY5" fmla="*/ -49 h 1052322"/>
                  <a:gd name="connsiteX6" fmla="*/ -50 w 1052322"/>
                  <a:gd name="connsiteY6" fmla="*/ 261073 h 1052322"/>
                  <a:gd name="connsiteX7" fmla="*/ 264990 w 1052322"/>
                  <a:gd name="connsiteY7" fmla="*/ 526113 h 1052322"/>
                  <a:gd name="connsiteX8" fmla="*/ -50 w 1052322"/>
                  <a:gd name="connsiteY8" fmla="*/ 791202 h 1052322"/>
                  <a:gd name="connsiteX9" fmla="*/ 261023 w 1052322"/>
                  <a:gd name="connsiteY9" fmla="*/ 1052274 h 1052322"/>
                  <a:gd name="connsiteX10" fmla="*/ 526112 w 1052322"/>
                  <a:gd name="connsiteY10" fmla="*/ 787235 h 1052322"/>
                  <a:gd name="connsiteX11" fmla="*/ 791151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202"/>
                    </a:moveTo>
                    <a:lnTo>
                      <a:pt x="787234" y="526113"/>
                    </a:lnTo>
                    <a:lnTo>
                      <a:pt x="1052273" y="261073"/>
                    </a:lnTo>
                    <a:lnTo>
                      <a:pt x="791151" y="-49"/>
                    </a:lnTo>
                    <a:lnTo>
                      <a:pt x="526112" y="264991"/>
                    </a:lnTo>
                    <a:lnTo>
                      <a:pt x="261023" y="-49"/>
                    </a:lnTo>
                    <a:lnTo>
                      <a:pt x="-50" y="261073"/>
                    </a:lnTo>
                    <a:lnTo>
                      <a:pt x="264990" y="526113"/>
                    </a:lnTo>
                    <a:lnTo>
                      <a:pt x="-50" y="791202"/>
                    </a:lnTo>
                    <a:lnTo>
                      <a:pt x="261023" y="1052274"/>
                    </a:lnTo>
                    <a:lnTo>
                      <a:pt x="526112" y="787235"/>
                    </a:lnTo>
                    <a:lnTo>
                      <a:pt x="791151" y="1052274"/>
                    </a:lnTo>
                    <a:close/>
                  </a:path>
                </a:pathLst>
              </a:custGeom>
              <a:grpFill/>
              <a:ln w="12694" cap="flat">
                <a:noFill/>
                <a:prstDash val="solid"/>
                <a:miter/>
              </a:ln>
            </p:spPr>
            <p:txBody>
              <a:bodyPr rtlCol="0" anchor="ctr"/>
              <a:lstStyle/>
              <a:p>
                <a:endParaRPr lang="sv-SE"/>
              </a:p>
            </p:txBody>
          </p:sp>
          <p:sp>
            <p:nvSpPr>
              <p:cNvPr id="139" name="Frihåndsform: figur 138">
                <a:extLst>
                  <a:ext uri="{FF2B5EF4-FFF2-40B4-BE49-F238E27FC236}">
                    <a16:creationId xmlns:a16="http://schemas.microsoft.com/office/drawing/2014/main" id="{51721DC0-7E34-4794-D009-43885FE3E0B5}"/>
                  </a:ext>
                </a:extLst>
              </p:cNvPr>
              <p:cNvSpPr/>
              <p:nvPr/>
            </p:nvSpPr>
            <p:spPr>
              <a:xfrm>
                <a:off x="17650076" y="-5735957"/>
                <a:ext cx="1052372" cy="1052372"/>
              </a:xfrm>
              <a:custGeom>
                <a:avLst/>
                <a:gdLst>
                  <a:gd name="connsiteX0" fmla="*/ 1052215 w 1052372"/>
                  <a:gd name="connsiteY0" fmla="*/ 791148 h 1052372"/>
                  <a:gd name="connsiteX1" fmla="*/ 787126 w 1052372"/>
                  <a:gd name="connsiteY1" fmla="*/ 526109 h 1052372"/>
                  <a:gd name="connsiteX2" fmla="*/ 1052215 w 1052372"/>
                  <a:gd name="connsiteY2" fmla="*/ 261020 h 1052372"/>
                  <a:gd name="connsiteX3" fmla="*/ 791093 w 1052372"/>
                  <a:gd name="connsiteY3" fmla="*/ -102 h 1052372"/>
                  <a:gd name="connsiteX4" fmla="*/ 526054 w 1052372"/>
                  <a:gd name="connsiteY4" fmla="*/ 264986 h 1052372"/>
                  <a:gd name="connsiteX5" fmla="*/ 260965 w 1052372"/>
                  <a:gd name="connsiteY5" fmla="*/ -102 h 1052372"/>
                  <a:gd name="connsiteX6" fmla="*/ -157 w 1052372"/>
                  <a:gd name="connsiteY6" fmla="*/ 261020 h 1052372"/>
                  <a:gd name="connsiteX7" fmla="*/ 264932 w 1052372"/>
                  <a:gd name="connsiteY7" fmla="*/ 526109 h 1052372"/>
                  <a:gd name="connsiteX8" fmla="*/ -157 w 1052372"/>
                  <a:gd name="connsiteY8" fmla="*/ 791148 h 1052372"/>
                  <a:gd name="connsiteX9" fmla="*/ 260965 w 1052372"/>
                  <a:gd name="connsiteY9" fmla="*/ 1052270 h 1052372"/>
                  <a:gd name="connsiteX10" fmla="*/ 526054 w 1052372"/>
                  <a:gd name="connsiteY10" fmla="*/ 787181 h 1052372"/>
                  <a:gd name="connsiteX11" fmla="*/ 791093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148"/>
                    </a:moveTo>
                    <a:lnTo>
                      <a:pt x="787126" y="526109"/>
                    </a:lnTo>
                    <a:lnTo>
                      <a:pt x="1052215" y="261020"/>
                    </a:lnTo>
                    <a:lnTo>
                      <a:pt x="791093" y="-102"/>
                    </a:lnTo>
                    <a:lnTo>
                      <a:pt x="526054" y="264986"/>
                    </a:lnTo>
                    <a:lnTo>
                      <a:pt x="260965" y="-102"/>
                    </a:lnTo>
                    <a:lnTo>
                      <a:pt x="-157" y="261020"/>
                    </a:lnTo>
                    <a:lnTo>
                      <a:pt x="264932" y="526109"/>
                    </a:lnTo>
                    <a:lnTo>
                      <a:pt x="-157" y="791148"/>
                    </a:lnTo>
                    <a:lnTo>
                      <a:pt x="260965" y="1052270"/>
                    </a:lnTo>
                    <a:lnTo>
                      <a:pt x="526054" y="787181"/>
                    </a:lnTo>
                    <a:lnTo>
                      <a:pt x="791093" y="1052270"/>
                    </a:lnTo>
                    <a:close/>
                  </a:path>
                </a:pathLst>
              </a:custGeom>
              <a:grpFill/>
              <a:ln w="12694" cap="flat">
                <a:noFill/>
                <a:prstDash val="solid"/>
                <a:miter/>
              </a:ln>
            </p:spPr>
            <p:txBody>
              <a:bodyPr rtlCol="0" anchor="ctr"/>
              <a:lstStyle/>
              <a:p>
                <a:endParaRPr lang="sv-SE"/>
              </a:p>
            </p:txBody>
          </p:sp>
          <p:sp>
            <p:nvSpPr>
              <p:cNvPr id="140" name="Frihåndsform: figur 139">
                <a:extLst>
                  <a:ext uri="{FF2B5EF4-FFF2-40B4-BE49-F238E27FC236}">
                    <a16:creationId xmlns:a16="http://schemas.microsoft.com/office/drawing/2014/main" id="{F463DBE0-60AC-EAC6-5A42-4DC3F738343D}"/>
                  </a:ext>
                </a:extLst>
              </p:cNvPr>
              <p:cNvSpPr/>
              <p:nvPr/>
            </p:nvSpPr>
            <p:spPr>
              <a:xfrm>
                <a:off x="18702448" y="-6788280"/>
                <a:ext cx="1052322" cy="1052322"/>
              </a:xfrm>
              <a:custGeom>
                <a:avLst/>
                <a:gdLst>
                  <a:gd name="connsiteX0" fmla="*/ 1052112 w 1052322"/>
                  <a:gd name="connsiteY0" fmla="*/ 791202 h 1052322"/>
                  <a:gd name="connsiteX1" fmla="*/ 787073 w 1052322"/>
                  <a:gd name="connsiteY1" fmla="*/ 526113 h 1052322"/>
                  <a:gd name="connsiteX2" fmla="*/ 1052112 w 1052322"/>
                  <a:gd name="connsiteY2" fmla="*/ 261073 h 1052322"/>
                  <a:gd name="connsiteX3" fmla="*/ 791040 w 1052322"/>
                  <a:gd name="connsiteY3" fmla="*/ -49 h 1052322"/>
                  <a:gd name="connsiteX4" fmla="*/ 525951 w 1052322"/>
                  <a:gd name="connsiteY4" fmla="*/ 265040 h 1052322"/>
                  <a:gd name="connsiteX5" fmla="*/ 260911 w 1052322"/>
                  <a:gd name="connsiteY5" fmla="*/ -49 h 1052322"/>
                  <a:gd name="connsiteX6" fmla="*/ -211 w 1052322"/>
                  <a:gd name="connsiteY6" fmla="*/ 261073 h 1052322"/>
                  <a:gd name="connsiteX7" fmla="*/ 264878 w 1052322"/>
                  <a:gd name="connsiteY7" fmla="*/ 526113 h 1052322"/>
                  <a:gd name="connsiteX8" fmla="*/ -211 w 1052322"/>
                  <a:gd name="connsiteY8" fmla="*/ 791202 h 1052322"/>
                  <a:gd name="connsiteX9" fmla="*/ 260911 w 1052322"/>
                  <a:gd name="connsiteY9" fmla="*/ 1052274 h 1052322"/>
                  <a:gd name="connsiteX10" fmla="*/ 525951 w 1052322"/>
                  <a:gd name="connsiteY10" fmla="*/ 787235 h 1052322"/>
                  <a:gd name="connsiteX11" fmla="*/ 791040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202"/>
                    </a:moveTo>
                    <a:lnTo>
                      <a:pt x="787073" y="526113"/>
                    </a:lnTo>
                    <a:lnTo>
                      <a:pt x="1052112" y="261073"/>
                    </a:lnTo>
                    <a:lnTo>
                      <a:pt x="791040" y="-49"/>
                    </a:lnTo>
                    <a:lnTo>
                      <a:pt x="525951" y="265040"/>
                    </a:lnTo>
                    <a:lnTo>
                      <a:pt x="260911" y="-49"/>
                    </a:lnTo>
                    <a:lnTo>
                      <a:pt x="-211" y="261073"/>
                    </a:lnTo>
                    <a:lnTo>
                      <a:pt x="264878" y="526113"/>
                    </a:lnTo>
                    <a:lnTo>
                      <a:pt x="-211" y="791202"/>
                    </a:lnTo>
                    <a:lnTo>
                      <a:pt x="260911" y="1052274"/>
                    </a:lnTo>
                    <a:lnTo>
                      <a:pt x="525951" y="787235"/>
                    </a:lnTo>
                    <a:lnTo>
                      <a:pt x="791040" y="1052274"/>
                    </a:lnTo>
                    <a:close/>
                  </a:path>
                </a:pathLst>
              </a:custGeom>
              <a:grpFill/>
              <a:ln w="12694" cap="flat">
                <a:noFill/>
                <a:prstDash val="solid"/>
                <a:miter/>
              </a:ln>
            </p:spPr>
            <p:txBody>
              <a:bodyPr rtlCol="0" anchor="ctr"/>
              <a:lstStyle/>
              <a:p>
                <a:endParaRPr lang="sv-SE"/>
              </a:p>
            </p:txBody>
          </p:sp>
          <p:sp>
            <p:nvSpPr>
              <p:cNvPr id="141" name="Frihåndsform: figur 140">
                <a:extLst>
                  <a:ext uri="{FF2B5EF4-FFF2-40B4-BE49-F238E27FC236}">
                    <a16:creationId xmlns:a16="http://schemas.microsoft.com/office/drawing/2014/main" id="{17809009-0313-3790-BBD8-C98EF4DB82F5}"/>
                  </a:ext>
                </a:extLst>
              </p:cNvPr>
              <p:cNvSpPr/>
              <p:nvPr/>
            </p:nvSpPr>
            <p:spPr>
              <a:xfrm>
                <a:off x="16597753" y="-6788280"/>
                <a:ext cx="1052372" cy="1052322"/>
              </a:xfrm>
              <a:custGeom>
                <a:avLst/>
                <a:gdLst>
                  <a:gd name="connsiteX0" fmla="*/ 1052269 w 1052372"/>
                  <a:gd name="connsiteY0" fmla="*/ 791202 h 1052322"/>
                  <a:gd name="connsiteX1" fmla="*/ 787180 w 1052372"/>
                  <a:gd name="connsiteY1" fmla="*/ 526113 h 1052322"/>
                  <a:gd name="connsiteX2" fmla="*/ 1052269 w 1052372"/>
                  <a:gd name="connsiteY2" fmla="*/ 261073 h 1052322"/>
                  <a:gd name="connsiteX3" fmla="*/ 791147 w 1052372"/>
                  <a:gd name="connsiteY3" fmla="*/ -49 h 1052322"/>
                  <a:gd name="connsiteX4" fmla="*/ 526058 w 1052372"/>
                  <a:gd name="connsiteY4" fmla="*/ 264991 h 1052322"/>
                  <a:gd name="connsiteX5" fmla="*/ 261019 w 1052372"/>
                  <a:gd name="connsiteY5" fmla="*/ -49 h 1052322"/>
                  <a:gd name="connsiteX6" fmla="*/ -103 w 1052372"/>
                  <a:gd name="connsiteY6" fmla="*/ 261073 h 1052322"/>
                  <a:gd name="connsiteX7" fmla="*/ 264986 w 1052372"/>
                  <a:gd name="connsiteY7" fmla="*/ 526113 h 1052322"/>
                  <a:gd name="connsiteX8" fmla="*/ -103 w 1052372"/>
                  <a:gd name="connsiteY8" fmla="*/ 791202 h 1052322"/>
                  <a:gd name="connsiteX9" fmla="*/ 261019 w 1052372"/>
                  <a:gd name="connsiteY9" fmla="*/ 1052274 h 1052322"/>
                  <a:gd name="connsiteX10" fmla="*/ 526058 w 1052372"/>
                  <a:gd name="connsiteY10" fmla="*/ 787235 h 1052322"/>
                  <a:gd name="connsiteX11" fmla="*/ 791147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69" y="791202"/>
                    </a:moveTo>
                    <a:lnTo>
                      <a:pt x="787180" y="526113"/>
                    </a:lnTo>
                    <a:lnTo>
                      <a:pt x="1052269" y="261073"/>
                    </a:lnTo>
                    <a:lnTo>
                      <a:pt x="791147" y="-49"/>
                    </a:lnTo>
                    <a:lnTo>
                      <a:pt x="526058" y="264991"/>
                    </a:lnTo>
                    <a:lnTo>
                      <a:pt x="261019" y="-49"/>
                    </a:lnTo>
                    <a:lnTo>
                      <a:pt x="-103" y="261073"/>
                    </a:lnTo>
                    <a:lnTo>
                      <a:pt x="264986" y="526113"/>
                    </a:lnTo>
                    <a:lnTo>
                      <a:pt x="-103" y="791202"/>
                    </a:lnTo>
                    <a:lnTo>
                      <a:pt x="261019" y="1052274"/>
                    </a:lnTo>
                    <a:lnTo>
                      <a:pt x="526058" y="787235"/>
                    </a:lnTo>
                    <a:lnTo>
                      <a:pt x="791147" y="1052274"/>
                    </a:lnTo>
                    <a:close/>
                  </a:path>
                </a:pathLst>
              </a:custGeom>
              <a:grpFill/>
              <a:ln w="12694" cap="flat">
                <a:noFill/>
                <a:prstDash val="solid"/>
                <a:miter/>
              </a:ln>
            </p:spPr>
            <p:txBody>
              <a:bodyPr rtlCol="0" anchor="ctr"/>
              <a:lstStyle/>
              <a:p>
                <a:endParaRPr lang="sv-SE"/>
              </a:p>
            </p:txBody>
          </p:sp>
          <p:sp>
            <p:nvSpPr>
              <p:cNvPr id="142" name="Frihåndsform: figur 141">
                <a:extLst>
                  <a:ext uri="{FF2B5EF4-FFF2-40B4-BE49-F238E27FC236}">
                    <a16:creationId xmlns:a16="http://schemas.microsoft.com/office/drawing/2014/main" id="{2498C364-7C3E-D67C-211F-FAE13E768E17}"/>
                  </a:ext>
                </a:extLst>
              </p:cNvPr>
              <p:cNvSpPr/>
              <p:nvPr/>
            </p:nvSpPr>
            <p:spPr>
              <a:xfrm>
                <a:off x="15545430" y="-5735957"/>
                <a:ext cx="1052322" cy="1052372"/>
              </a:xfrm>
              <a:custGeom>
                <a:avLst/>
                <a:gdLst>
                  <a:gd name="connsiteX0" fmla="*/ 1052273 w 1052322"/>
                  <a:gd name="connsiteY0" fmla="*/ 791148 h 1052372"/>
                  <a:gd name="connsiteX1" fmla="*/ 787234 w 1052322"/>
                  <a:gd name="connsiteY1" fmla="*/ 526109 h 1052372"/>
                  <a:gd name="connsiteX2" fmla="*/ 1052273 w 1052322"/>
                  <a:gd name="connsiteY2" fmla="*/ 261020 h 1052372"/>
                  <a:gd name="connsiteX3" fmla="*/ 791151 w 1052322"/>
                  <a:gd name="connsiteY3" fmla="*/ -102 h 1052372"/>
                  <a:gd name="connsiteX4" fmla="*/ 526112 w 1052322"/>
                  <a:gd name="connsiteY4" fmla="*/ 264986 h 1052372"/>
                  <a:gd name="connsiteX5" fmla="*/ 261023 w 1052322"/>
                  <a:gd name="connsiteY5" fmla="*/ -102 h 1052372"/>
                  <a:gd name="connsiteX6" fmla="*/ -50 w 1052322"/>
                  <a:gd name="connsiteY6" fmla="*/ 261020 h 1052372"/>
                  <a:gd name="connsiteX7" fmla="*/ 264990 w 1052322"/>
                  <a:gd name="connsiteY7" fmla="*/ 526109 h 1052372"/>
                  <a:gd name="connsiteX8" fmla="*/ -50 w 1052322"/>
                  <a:gd name="connsiteY8" fmla="*/ 791148 h 1052372"/>
                  <a:gd name="connsiteX9" fmla="*/ 261023 w 1052322"/>
                  <a:gd name="connsiteY9" fmla="*/ 1052270 h 1052372"/>
                  <a:gd name="connsiteX10" fmla="*/ 526112 w 1052322"/>
                  <a:gd name="connsiteY10" fmla="*/ 787181 h 1052372"/>
                  <a:gd name="connsiteX11" fmla="*/ 791151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148"/>
                    </a:moveTo>
                    <a:lnTo>
                      <a:pt x="787234" y="526109"/>
                    </a:lnTo>
                    <a:lnTo>
                      <a:pt x="1052273" y="261020"/>
                    </a:lnTo>
                    <a:lnTo>
                      <a:pt x="791151" y="-102"/>
                    </a:lnTo>
                    <a:lnTo>
                      <a:pt x="526112" y="264986"/>
                    </a:lnTo>
                    <a:lnTo>
                      <a:pt x="261023" y="-102"/>
                    </a:lnTo>
                    <a:lnTo>
                      <a:pt x="-50" y="261020"/>
                    </a:lnTo>
                    <a:lnTo>
                      <a:pt x="264990" y="526109"/>
                    </a:lnTo>
                    <a:lnTo>
                      <a:pt x="-50" y="791148"/>
                    </a:lnTo>
                    <a:lnTo>
                      <a:pt x="261023" y="1052270"/>
                    </a:lnTo>
                    <a:lnTo>
                      <a:pt x="526112" y="787181"/>
                    </a:lnTo>
                    <a:lnTo>
                      <a:pt x="791151" y="1052270"/>
                    </a:lnTo>
                    <a:close/>
                  </a:path>
                </a:pathLst>
              </a:custGeom>
              <a:grpFill/>
              <a:ln w="12694" cap="flat">
                <a:noFill/>
                <a:prstDash val="solid"/>
                <a:miter/>
              </a:ln>
            </p:spPr>
            <p:txBody>
              <a:bodyPr rtlCol="0" anchor="ctr"/>
              <a:lstStyle/>
              <a:p>
                <a:endParaRPr lang="sv-SE"/>
              </a:p>
            </p:txBody>
          </p:sp>
          <p:sp>
            <p:nvSpPr>
              <p:cNvPr id="143" name="Frihåndsform: figur 142">
                <a:extLst>
                  <a:ext uri="{FF2B5EF4-FFF2-40B4-BE49-F238E27FC236}">
                    <a16:creationId xmlns:a16="http://schemas.microsoft.com/office/drawing/2014/main" id="{4AA00B72-4C65-4B31-F6D0-BB6375EE838E}"/>
                  </a:ext>
                </a:extLst>
              </p:cNvPr>
              <p:cNvSpPr/>
              <p:nvPr/>
            </p:nvSpPr>
            <p:spPr>
              <a:xfrm>
                <a:off x="16597753" y="-5735957"/>
                <a:ext cx="1052322" cy="1052372"/>
              </a:xfrm>
              <a:custGeom>
                <a:avLst/>
                <a:gdLst>
                  <a:gd name="connsiteX0" fmla="*/ 1052220 w 1052322"/>
                  <a:gd name="connsiteY0" fmla="*/ 791148 h 1052372"/>
                  <a:gd name="connsiteX1" fmla="*/ 787180 w 1052322"/>
                  <a:gd name="connsiteY1" fmla="*/ 526109 h 1052372"/>
                  <a:gd name="connsiteX2" fmla="*/ 1052220 w 1052322"/>
                  <a:gd name="connsiteY2" fmla="*/ 261020 h 1052372"/>
                  <a:gd name="connsiteX3" fmla="*/ 791147 w 1052322"/>
                  <a:gd name="connsiteY3" fmla="*/ -102 h 1052372"/>
                  <a:gd name="connsiteX4" fmla="*/ 526058 w 1052322"/>
                  <a:gd name="connsiteY4" fmla="*/ 264986 h 1052372"/>
                  <a:gd name="connsiteX5" fmla="*/ 261019 w 1052322"/>
                  <a:gd name="connsiteY5" fmla="*/ -102 h 1052372"/>
                  <a:gd name="connsiteX6" fmla="*/ -103 w 1052322"/>
                  <a:gd name="connsiteY6" fmla="*/ 261020 h 1052372"/>
                  <a:gd name="connsiteX7" fmla="*/ 264936 w 1052322"/>
                  <a:gd name="connsiteY7" fmla="*/ 526059 h 1052372"/>
                  <a:gd name="connsiteX8" fmla="*/ -103 w 1052322"/>
                  <a:gd name="connsiteY8" fmla="*/ 791148 h 1052372"/>
                  <a:gd name="connsiteX9" fmla="*/ 261019 w 1052322"/>
                  <a:gd name="connsiteY9" fmla="*/ 1052270 h 1052372"/>
                  <a:gd name="connsiteX10" fmla="*/ 526058 w 1052322"/>
                  <a:gd name="connsiteY10" fmla="*/ 787181 h 1052372"/>
                  <a:gd name="connsiteX11" fmla="*/ 791147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148"/>
                    </a:moveTo>
                    <a:lnTo>
                      <a:pt x="787180" y="526109"/>
                    </a:lnTo>
                    <a:lnTo>
                      <a:pt x="1052220" y="261020"/>
                    </a:lnTo>
                    <a:lnTo>
                      <a:pt x="791147" y="-102"/>
                    </a:lnTo>
                    <a:lnTo>
                      <a:pt x="526058" y="264986"/>
                    </a:lnTo>
                    <a:lnTo>
                      <a:pt x="261019" y="-102"/>
                    </a:lnTo>
                    <a:lnTo>
                      <a:pt x="-103" y="261020"/>
                    </a:lnTo>
                    <a:lnTo>
                      <a:pt x="264936" y="526059"/>
                    </a:lnTo>
                    <a:lnTo>
                      <a:pt x="-103" y="791148"/>
                    </a:lnTo>
                    <a:lnTo>
                      <a:pt x="261019" y="1052270"/>
                    </a:lnTo>
                    <a:lnTo>
                      <a:pt x="526058" y="787181"/>
                    </a:lnTo>
                    <a:lnTo>
                      <a:pt x="791147" y="1052270"/>
                    </a:lnTo>
                    <a:close/>
                  </a:path>
                </a:pathLst>
              </a:custGeom>
              <a:grpFill/>
              <a:ln w="12694" cap="flat">
                <a:noFill/>
                <a:prstDash val="solid"/>
                <a:miter/>
              </a:ln>
            </p:spPr>
            <p:txBody>
              <a:bodyPr rtlCol="0" anchor="ctr"/>
              <a:lstStyle/>
              <a:p>
                <a:endParaRPr lang="sv-SE"/>
              </a:p>
            </p:txBody>
          </p:sp>
          <p:sp>
            <p:nvSpPr>
              <p:cNvPr id="144" name="Frihåndsform: figur 143">
                <a:extLst>
                  <a:ext uri="{FF2B5EF4-FFF2-40B4-BE49-F238E27FC236}">
                    <a16:creationId xmlns:a16="http://schemas.microsoft.com/office/drawing/2014/main" id="{0A0DBE1B-3998-9A6B-BAEA-D26ABE53CF0F}"/>
                  </a:ext>
                </a:extLst>
              </p:cNvPr>
              <p:cNvSpPr/>
              <p:nvPr/>
            </p:nvSpPr>
            <p:spPr>
              <a:xfrm>
                <a:off x="18702448" y="-5735907"/>
                <a:ext cx="1052322" cy="1052322"/>
              </a:xfrm>
              <a:custGeom>
                <a:avLst/>
                <a:gdLst>
                  <a:gd name="connsiteX0" fmla="*/ 1052112 w 1052322"/>
                  <a:gd name="connsiteY0" fmla="*/ 791098 h 1052322"/>
                  <a:gd name="connsiteX1" fmla="*/ 787073 w 1052322"/>
                  <a:gd name="connsiteY1" fmla="*/ 526059 h 1052322"/>
                  <a:gd name="connsiteX2" fmla="*/ 1052112 w 1052322"/>
                  <a:gd name="connsiteY2" fmla="*/ 260970 h 1052322"/>
                  <a:gd name="connsiteX3" fmla="*/ 791040 w 1052322"/>
                  <a:gd name="connsiteY3" fmla="*/ -102 h 1052322"/>
                  <a:gd name="connsiteX4" fmla="*/ 525951 w 1052322"/>
                  <a:gd name="connsiteY4" fmla="*/ 264937 h 1052322"/>
                  <a:gd name="connsiteX5" fmla="*/ 260911 w 1052322"/>
                  <a:gd name="connsiteY5" fmla="*/ -102 h 1052322"/>
                  <a:gd name="connsiteX6" fmla="*/ -211 w 1052322"/>
                  <a:gd name="connsiteY6" fmla="*/ 260970 h 1052322"/>
                  <a:gd name="connsiteX7" fmla="*/ 264878 w 1052322"/>
                  <a:gd name="connsiteY7" fmla="*/ 526059 h 1052322"/>
                  <a:gd name="connsiteX8" fmla="*/ -211 w 1052322"/>
                  <a:gd name="connsiteY8" fmla="*/ 791098 h 1052322"/>
                  <a:gd name="connsiteX9" fmla="*/ 260911 w 1052322"/>
                  <a:gd name="connsiteY9" fmla="*/ 1052220 h 1052322"/>
                  <a:gd name="connsiteX10" fmla="*/ 525951 w 1052322"/>
                  <a:gd name="connsiteY10" fmla="*/ 787131 h 1052322"/>
                  <a:gd name="connsiteX11" fmla="*/ 791040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98"/>
                    </a:moveTo>
                    <a:lnTo>
                      <a:pt x="787073" y="526059"/>
                    </a:lnTo>
                    <a:lnTo>
                      <a:pt x="1052112" y="260970"/>
                    </a:lnTo>
                    <a:lnTo>
                      <a:pt x="791040" y="-102"/>
                    </a:lnTo>
                    <a:lnTo>
                      <a:pt x="525951" y="264937"/>
                    </a:lnTo>
                    <a:lnTo>
                      <a:pt x="260911" y="-102"/>
                    </a:lnTo>
                    <a:lnTo>
                      <a:pt x="-211" y="260970"/>
                    </a:lnTo>
                    <a:lnTo>
                      <a:pt x="264878" y="526059"/>
                    </a:lnTo>
                    <a:lnTo>
                      <a:pt x="-211" y="791098"/>
                    </a:lnTo>
                    <a:lnTo>
                      <a:pt x="260911" y="1052220"/>
                    </a:lnTo>
                    <a:lnTo>
                      <a:pt x="525951" y="787131"/>
                    </a:lnTo>
                    <a:lnTo>
                      <a:pt x="791040" y="1052220"/>
                    </a:lnTo>
                    <a:close/>
                  </a:path>
                </a:pathLst>
              </a:custGeom>
              <a:grpFill/>
              <a:ln w="12694" cap="flat">
                <a:noFill/>
                <a:prstDash val="solid"/>
                <a:miter/>
              </a:ln>
            </p:spPr>
            <p:txBody>
              <a:bodyPr rtlCol="0" anchor="ctr"/>
              <a:lstStyle/>
              <a:p>
                <a:endParaRPr lang="sv-SE"/>
              </a:p>
            </p:txBody>
          </p:sp>
          <p:sp>
            <p:nvSpPr>
              <p:cNvPr id="145" name="Frihåndsform: figur 144">
                <a:extLst>
                  <a:ext uri="{FF2B5EF4-FFF2-40B4-BE49-F238E27FC236}">
                    <a16:creationId xmlns:a16="http://schemas.microsoft.com/office/drawing/2014/main" id="{7DE75541-D683-2F80-2082-24223B652DCA}"/>
                  </a:ext>
                </a:extLst>
              </p:cNvPr>
              <p:cNvSpPr/>
              <p:nvPr/>
            </p:nvSpPr>
            <p:spPr>
              <a:xfrm>
                <a:off x="19754771" y="-4683585"/>
                <a:ext cx="1052372" cy="1052322"/>
              </a:xfrm>
              <a:custGeom>
                <a:avLst/>
                <a:gdLst>
                  <a:gd name="connsiteX0" fmla="*/ 1052108 w 1052372"/>
                  <a:gd name="connsiteY0" fmla="*/ 791094 h 1052322"/>
                  <a:gd name="connsiteX1" fmla="*/ 787019 w 1052372"/>
                  <a:gd name="connsiteY1" fmla="*/ 526005 h 1052322"/>
                  <a:gd name="connsiteX2" fmla="*/ 1052108 w 1052372"/>
                  <a:gd name="connsiteY2" fmla="*/ 260916 h 1052322"/>
                  <a:gd name="connsiteX3" fmla="*/ 790986 w 1052372"/>
                  <a:gd name="connsiteY3" fmla="*/ -156 h 1052322"/>
                  <a:gd name="connsiteX4" fmla="*/ 525947 w 1052372"/>
                  <a:gd name="connsiteY4" fmla="*/ 264883 h 1052322"/>
                  <a:gd name="connsiteX5" fmla="*/ 260858 w 1052372"/>
                  <a:gd name="connsiteY5" fmla="*/ -156 h 1052322"/>
                  <a:gd name="connsiteX6" fmla="*/ -264 w 1052372"/>
                  <a:gd name="connsiteY6" fmla="*/ 260916 h 1052322"/>
                  <a:gd name="connsiteX7" fmla="*/ 264825 w 1052372"/>
                  <a:gd name="connsiteY7" fmla="*/ 526005 h 1052322"/>
                  <a:gd name="connsiteX8" fmla="*/ -264 w 1052372"/>
                  <a:gd name="connsiteY8" fmla="*/ 791094 h 1052322"/>
                  <a:gd name="connsiteX9" fmla="*/ 260858 w 1052372"/>
                  <a:gd name="connsiteY9" fmla="*/ 1052167 h 1052322"/>
                  <a:gd name="connsiteX10" fmla="*/ 525897 w 1052372"/>
                  <a:gd name="connsiteY10" fmla="*/ 787127 h 1052322"/>
                  <a:gd name="connsiteX11" fmla="*/ 790986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094"/>
                    </a:moveTo>
                    <a:lnTo>
                      <a:pt x="787019" y="526005"/>
                    </a:lnTo>
                    <a:lnTo>
                      <a:pt x="1052108" y="260916"/>
                    </a:lnTo>
                    <a:lnTo>
                      <a:pt x="790986" y="-156"/>
                    </a:lnTo>
                    <a:lnTo>
                      <a:pt x="525947" y="264883"/>
                    </a:lnTo>
                    <a:lnTo>
                      <a:pt x="260858" y="-156"/>
                    </a:lnTo>
                    <a:lnTo>
                      <a:pt x="-264" y="260916"/>
                    </a:lnTo>
                    <a:lnTo>
                      <a:pt x="264825" y="526005"/>
                    </a:lnTo>
                    <a:lnTo>
                      <a:pt x="-264" y="791094"/>
                    </a:lnTo>
                    <a:lnTo>
                      <a:pt x="260858" y="1052167"/>
                    </a:lnTo>
                    <a:lnTo>
                      <a:pt x="525897" y="787127"/>
                    </a:lnTo>
                    <a:lnTo>
                      <a:pt x="790986" y="1052167"/>
                    </a:lnTo>
                    <a:close/>
                  </a:path>
                </a:pathLst>
              </a:custGeom>
              <a:grpFill/>
              <a:ln w="12694" cap="flat">
                <a:noFill/>
                <a:prstDash val="solid"/>
                <a:miter/>
              </a:ln>
            </p:spPr>
            <p:txBody>
              <a:bodyPr rtlCol="0" anchor="ctr"/>
              <a:lstStyle/>
              <a:p>
                <a:endParaRPr lang="sv-SE"/>
              </a:p>
            </p:txBody>
          </p:sp>
          <p:sp>
            <p:nvSpPr>
              <p:cNvPr id="146" name="Frihåndsform: figur 145">
                <a:extLst>
                  <a:ext uri="{FF2B5EF4-FFF2-40B4-BE49-F238E27FC236}">
                    <a16:creationId xmlns:a16="http://schemas.microsoft.com/office/drawing/2014/main" id="{8C412CA1-182A-7CCF-A5DD-DE608E162742}"/>
                  </a:ext>
                </a:extLst>
              </p:cNvPr>
              <p:cNvSpPr/>
              <p:nvPr/>
            </p:nvSpPr>
            <p:spPr>
              <a:xfrm>
                <a:off x="21859466" y="-3631262"/>
                <a:ext cx="1052322" cy="1052372"/>
              </a:xfrm>
              <a:custGeom>
                <a:avLst/>
                <a:gdLst>
                  <a:gd name="connsiteX0" fmla="*/ 1051951 w 1052322"/>
                  <a:gd name="connsiteY0" fmla="*/ 791041 h 1052372"/>
                  <a:gd name="connsiteX1" fmla="*/ 786912 w 1052322"/>
                  <a:gd name="connsiteY1" fmla="*/ 525952 h 1052372"/>
                  <a:gd name="connsiteX2" fmla="*/ 1051951 w 1052322"/>
                  <a:gd name="connsiteY2" fmla="*/ 260912 h 1052372"/>
                  <a:gd name="connsiteX3" fmla="*/ 790879 w 1052322"/>
                  <a:gd name="connsiteY3" fmla="*/ -210 h 1052372"/>
                  <a:gd name="connsiteX4" fmla="*/ 525790 w 1052322"/>
                  <a:gd name="connsiteY4" fmla="*/ 264879 h 1052372"/>
                  <a:gd name="connsiteX5" fmla="*/ 260750 w 1052322"/>
                  <a:gd name="connsiteY5" fmla="*/ -210 h 1052372"/>
                  <a:gd name="connsiteX6" fmla="*/ -372 w 1052322"/>
                  <a:gd name="connsiteY6" fmla="*/ 260912 h 1052372"/>
                  <a:gd name="connsiteX7" fmla="*/ 264717 w 1052322"/>
                  <a:gd name="connsiteY7" fmla="*/ 525952 h 1052372"/>
                  <a:gd name="connsiteX8" fmla="*/ -372 w 1052322"/>
                  <a:gd name="connsiteY8" fmla="*/ 791041 h 1052372"/>
                  <a:gd name="connsiteX9" fmla="*/ 260750 w 1052322"/>
                  <a:gd name="connsiteY9" fmla="*/ 1052163 h 1052372"/>
                  <a:gd name="connsiteX10" fmla="*/ 525790 w 1052322"/>
                  <a:gd name="connsiteY10" fmla="*/ 787074 h 1052372"/>
                  <a:gd name="connsiteX11" fmla="*/ 790879 w 1052322"/>
                  <a:gd name="connsiteY11" fmla="*/ 105211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951" y="791041"/>
                    </a:moveTo>
                    <a:lnTo>
                      <a:pt x="786912" y="525952"/>
                    </a:lnTo>
                    <a:lnTo>
                      <a:pt x="1051951" y="260912"/>
                    </a:lnTo>
                    <a:lnTo>
                      <a:pt x="790879" y="-210"/>
                    </a:lnTo>
                    <a:lnTo>
                      <a:pt x="525790" y="264879"/>
                    </a:lnTo>
                    <a:lnTo>
                      <a:pt x="260750" y="-210"/>
                    </a:lnTo>
                    <a:lnTo>
                      <a:pt x="-372" y="260912"/>
                    </a:lnTo>
                    <a:lnTo>
                      <a:pt x="264717" y="525952"/>
                    </a:lnTo>
                    <a:lnTo>
                      <a:pt x="-372" y="791041"/>
                    </a:lnTo>
                    <a:lnTo>
                      <a:pt x="260750" y="1052163"/>
                    </a:lnTo>
                    <a:lnTo>
                      <a:pt x="525790" y="787074"/>
                    </a:lnTo>
                    <a:lnTo>
                      <a:pt x="790879" y="1052113"/>
                    </a:lnTo>
                    <a:close/>
                  </a:path>
                </a:pathLst>
              </a:custGeom>
              <a:grpFill/>
              <a:ln w="12694" cap="flat">
                <a:noFill/>
                <a:prstDash val="solid"/>
                <a:miter/>
              </a:ln>
            </p:spPr>
            <p:txBody>
              <a:bodyPr rtlCol="0" anchor="ctr"/>
              <a:lstStyle/>
              <a:p>
                <a:endParaRPr lang="sv-SE"/>
              </a:p>
            </p:txBody>
          </p:sp>
          <p:sp>
            <p:nvSpPr>
              <p:cNvPr id="147" name="Frihåndsform: figur 146">
                <a:extLst>
                  <a:ext uri="{FF2B5EF4-FFF2-40B4-BE49-F238E27FC236}">
                    <a16:creationId xmlns:a16="http://schemas.microsoft.com/office/drawing/2014/main" id="{CDBBB05D-CA44-93E3-D3DF-5AECE5FB6AD4}"/>
                  </a:ext>
                </a:extLst>
              </p:cNvPr>
              <p:cNvSpPr/>
              <p:nvPr/>
            </p:nvSpPr>
            <p:spPr>
              <a:xfrm>
                <a:off x="22911789" y="-4683585"/>
                <a:ext cx="1052372" cy="1052322"/>
              </a:xfrm>
              <a:custGeom>
                <a:avLst/>
                <a:gdLst>
                  <a:gd name="connsiteX0" fmla="*/ 1051947 w 1052372"/>
                  <a:gd name="connsiteY0" fmla="*/ 791045 h 1052322"/>
                  <a:gd name="connsiteX1" fmla="*/ 786858 w 1052372"/>
                  <a:gd name="connsiteY1" fmla="*/ 526005 h 1052322"/>
                  <a:gd name="connsiteX2" fmla="*/ 1051947 w 1052372"/>
                  <a:gd name="connsiteY2" fmla="*/ 260916 h 1052322"/>
                  <a:gd name="connsiteX3" fmla="*/ 790825 w 1052372"/>
                  <a:gd name="connsiteY3" fmla="*/ -156 h 1052322"/>
                  <a:gd name="connsiteX4" fmla="*/ 525786 w 1052372"/>
                  <a:gd name="connsiteY4" fmla="*/ 264883 h 1052322"/>
                  <a:gd name="connsiteX5" fmla="*/ 260697 w 1052372"/>
                  <a:gd name="connsiteY5" fmla="*/ -156 h 1052322"/>
                  <a:gd name="connsiteX6" fmla="*/ -425 w 1052372"/>
                  <a:gd name="connsiteY6" fmla="*/ 260916 h 1052322"/>
                  <a:gd name="connsiteX7" fmla="*/ 264664 w 1052372"/>
                  <a:gd name="connsiteY7" fmla="*/ 526005 h 1052322"/>
                  <a:gd name="connsiteX8" fmla="*/ -425 w 1052372"/>
                  <a:gd name="connsiteY8" fmla="*/ 791045 h 1052322"/>
                  <a:gd name="connsiteX9" fmla="*/ 260697 w 1052372"/>
                  <a:gd name="connsiteY9" fmla="*/ 1052167 h 1052322"/>
                  <a:gd name="connsiteX10" fmla="*/ 525786 w 1052372"/>
                  <a:gd name="connsiteY10" fmla="*/ 787127 h 1052322"/>
                  <a:gd name="connsiteX11" fmla="*/ 790825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045"/>
                    </a:moveTo>
                    <a:lnTo>
                      <a:pt x="786858" y="526005"/>
                    </a:lnTo>
                    <a:lnTo>
                      <a:pt x="1051947" y="260916"/>
                    </a:lnTo>
                    <a:lnTo>
                      <a:pt x="790825" y="-156"/>
                    </a:lnTo>
                    <a:lnTo>
                      <a:pt x="525786" y="264883"/>
                    </a:lnTo>
                    <a:lnTo>
                      <a:pt x="260697" y="-156"/>
                    </a:lnTo>
                    <a:lnTo>
                      <a:pt x="-425" y="260916"/>
                    </a:lnTo>
                    <a:lnTo>
                      <a:pt x="264664" y="526005"/>
                    </a:lnTo>
                    <a:lnTo>
                      <a:pt x="-425" y="791045"/>
                    </a:lnTo>
                    <a:lnTo>
                      <a:pt x="260697" y="1052167"/>
                    </a:lnTo>
                    <a:lnTo>
                      <a:pt x="525786" y="787127"/>
                    </a:lnTo>
                    <a:lnTo>
                      <a:pt x="790825" y="1052167"/>
                    </a:lnTo>
                    <a:close/>
                  </a:path>
                </a:pathLst>
              </a:custGeom>
              <a:grpFill/>
              <a:ln w="12694" cap="flat">
                <a:noFill/>
                <a:prstDash val="solid"/>
                <a:miter/>
              </a:ln>
            </p:spPr>
            <p:txBody>
              <a:bodyPr rtlCol="0" anchor="ctr"/>
              <a:lstStyle/>
              <a:p>
                <a:endParaRPr lang="sv-SE"/>
              </a:p>
            </p:txBody>
          </p:sp>
          <p:sp>
            <p:nvSpPr>
              <p:cNvPr id="148" name="Frihåndsform: figur 147">
                <a:extLst>
                  <a:ext uri="{FF2B5EF4-FFF2-40B4-BE49-F238E27FC236}">
                    <a16:creationId xmlns:a16="http://schemas.microsoft.com/office/drawing/2014/main" id="{0233A4F1-AD92-EB6A-A99F-EBECAF68E770}"/>
                  </a:ext>
                </a:extLst>
              </p:cNvPr>
              <p:cNvSpPr/>
              <p:nvPr/>
            </p:nvSpPr>
            <p:spPr>
              <a:xfrm>
                <a:off x="20807143" y="-4683585"/>
                <a:ext cx="1052322" cy="1052322"/>
              </a:xfrm>
              <a:custGeom>
                <a:avLst/>
                <a:gdLst>
                  <a:gd name="connsiteX0" fmla="*/ 1052005 w 1052322"/>
                  <a:gd name="connsiteY0" fmla="*/ 791094 h 1052322"/>
                  <a:gd name="connsiteX1" fmla="*/ 786966 w 1052322"/>
                  <a:gd name="connsiteY1" fmla="*/ 526005 h 1052322"/>
                  <a:gd name="connsiteX2" fmla="*/ 1052005 w 1052322"/>
                  <a:gd name="connsiteY2" fmla="*/ 260916 h 1052322"/>
                  <a:gd name="connsiteX3" fmla="*/ 790883 w 1052322"/>
                  <a:gd name="connsiteY3" fmla="*/ -156 h 1052322"/>
                  <a:gd name="connsiteX4" fmla="*/ 525844 w 1052322"/>
                  <a:gd name="connsiteY4" fmla="*/ 264883 h 1052322"/>
                  <a:gd name="connsiteX5" fmla="*/ 260755 w 1052322"/>
                  <a:gd name="connsiteY5" fmla="*/ -156 h 1052322"/>
                  <a:gd name="connsiteX6" fmla="*/ -318 w 1052322"/>
                  <a:gd name="connsiteY6" fmla="*/ 260916 h 1052322"/>
                  <a:gd name="connsiteX7" fmla="*/ 264721 w 1052322"/>
                  <a:gd name="connsiteY7" fmla="*/ 526005 h 1052322"/>
                  <a:gd name="connsiteX8" fmla="*/ -318 w 1052322"/>
                  <a:gd name="connsiteY8" fmla="*/ 791094 h 1052322"/>
                  <a:gd name="connsiteX9" fmla="*/ 260755 w 1052322"/>
                  <a:gd name="connsiteY9" fmla="*/ 1052167 h 1052322"/>
                  <a:gd name="connsiteX10" fmla="*/ 525844 w 1052322"/>
                  <a:gd name="connsiteY10" fmla="*/ 787127 h 1052322"/>
                  <a:gd name="connsiteX11" fmla="*/ 790883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05" y="791094"/>
                    </a:moveTo>
                    <a:lnTo>
                      <a:pt x="786966" y="526005"/>
                    </a:lnTo>
                    <a:lnTo>
                      <a:pt x="1052005" y="260916"/>
                    </a:lnTo>
                    <a:lnTo>
                      <a:pt x="790883" y="-156"/>
                    </a:lnTo>
                    <a:lnTo>
                      <a:pt x="525844" y="264883"/>
                    </a:lnTo>
                    <a:lnTo>
                      <a:pt x="260755" y="-156"/>
                    </a:lnTo>
                    <a:lnTo>
                      <a:pt x="-318" y="260916"/>
                    </a:lnTo>
                    <a:lnTo>
                      <a:pt x="264721" y="526005"/>
                    </a:lnTo>
                    <a:lnTo>
                      <a:pt x="-318" y="791094"/>
                    </a:lnTo>
                    <a:lnTo>
                      <a:pt x="260755" y="1052167"/>
                    </a:lnTo>
                    <a:lnTo>
                      <a:pt x="525844" y="787127"/>
                    </a:lnTo>
                    <a:lnTo>
                      <a:pt x="790883" y="1052167"/>
                    </a:lnTo>
                    <a:close/>
                  </a:path>
                </a:pathLst>
              </a:custGeom>
              <a:grpFill/>
              <a:ln w="12694" cap="flat">
                <a:noFill/>
                <a:prstDash val="solid"/>
                <a:miter/>
              </a:ln>
            </p:spPr>
            <p:txBody>
              <a:bodyPr rtlCol="0" anchor="ctr"/>
              <a:lstStyle/>
              <a:p>
                <a:endParaRPr lang="sv-SE"/>
              </a:p>
            </p:txBody>
          </p:sp>
          <p:sp>
            <p:nvSpPr>
              <p:cNvPr id="149" name="Frihåndsform: figur 148">
                <a:extLst>
                  <a:ext uri="{FF2B5EF4-FFF2-40B4-BE49-F238E27FC236}">
                    <a16:creationId xmlns:a16="http://schemas.microsoft.com/office/drawing/2014/main" id="{0818AA95-C38E-D439-D60D-EC1E75E19D25}"/>
                  </a:ext>
                </a:extLst>
              </p:cNvPr>
              <p:cNvSpPr/>
              <p:nvPr/>
            </p:nvSpPr>
            <p:spPr>
              <a:xfrm>
                <a:off x="19754771" y="-3631262"/>
                <a:ext cx="1052372" cy="1052372"/>
              </a:xfrm>
              <a:custGeom>
                <a:avLst/>
                <a:gdLst>
                  <a:gd name="connsiteX0" fmla="*/ 1052108 w 1052372"/>
                  <a:gd name="connsiteY0" fmla="*/ 791041 h 1052372"/>
                  <a:gd name="connsiteX1" fmla="*/ 787019 w 1052372"/>
                  <a:gd name="connsiteY1" fmla="*/ 525952 h 1052372"/>
                  <a:gd name="connsiteX2" fmla="*/ 1052108 w 1052372"/>
                  <a:gd name="connsiteY2" fmla="*/ 260912 h 1052372"/>
                  <a:gd name="connsiteX3" fmla="*/ 790986 w 1052372"/>
                  <a:gd name="connsiteY3" fmla="*/ -210 h 1052372"/>
                  <a:gd name="connsiteX4" fmla="*/ 525947 w 1052372"/>
                  <a:gd name="connsiteY4" fmla="*/ 264879 h 1052372"/>
                  <a:gd name="connsiteX5" fmla="*/ 260858 w 1052372"/>
                  <a:gd name="connsiteY5" fmla="*/ -210 h 1052372"/>
                  <a:gd name="connsiteX6" fmla="*/ -264 w 1052372"/>
                  <a:gd name="connsiteY6" fmla="*/ 260912 h 1052372"/>
                  <a:gd name="connsiteX7" fmla="*/ 264825 w 1052372"/>
                  <a:gd name="connsiteY7" fmla="*/ 525952 h 1052372"/>
                  <a:gd name="connsiteX8" fmla="*/ -264 w 1052372"/>
                  <a:gd name="connsiteY8" fmla="*/ 791041 h 1052372"/>
                  <a:gd name="connsiteX9" fmla="*/ 260858 w 1052372"/>
                  <a:gd name="connsiteY9" fmla="*/ 1052163 h 1052372"/>
                  <a:gd name="connsiteX10" fmla="*/ 525897 w 1052372"/>
                  <a:gd name="connsiteY10" fmla="*/ 787074 h 1052372"/>
                  <a:gd name="connsiteX11" fmla="*/ 790986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08" y="791041"/>
                    </a:moveTo>
                    <a:lnTo>
                      <a:pt x="787019" y="525952"/>
                    </a:lnTo>
                    <a:lnTo>
                      <a:pt x="1052108" y="260912"/>
                    </a:lnTo>
                    <a:lnTo>
                      <a:pt x="790986" y="-210"/>
                    </a:lnTo>
                    <a:lnTo>
                      <a:pt x="525947" y="264879"/>
                    </a:lnTo>
                    <a:lnTo>
                      <a:pt x="260858" y="-210"/>
                    </a:lnTo>
                    <a:lnTo>
                      <a:pt x="-264" y="260912"/>
                    </a:lnTo>
                    <a:lnTo>
                      <a:pt x="264825" y="525952"/>
                    </a:lnTo>
                    <a:lnTo>
                      <a:pt x="-264" y="791041"/>
                    </a:lnTo>
                    <a:lnTo>
                      <a:pt x="260858" y="1052163"/>
                    </a:lnTo>
                    <a:lnTo>
                      <a:pt x="525897" y="787074"/>
                    </a:lnTo>
                    <a:lnTo>
                      <a:pt x="790986" y="1052163"/>
                    </a:lnTo>
                    <a:close/>
                  </a:path>
                </a:pathLst>
              </a:custGeom>
              <a:grpFill/>
              <a:ln w="12694" cap="flat">
                <a:noFill/>
                <a:prstDash val="solid"/>
                <a:miter/>
              </a:ln>
            </p:spPr>
            <p:txBody>
              <a:bodyPr rtlCol="0" anchor="ctr"/>
              <a:lstStyle/>
              <a:p>
                <a:endParaRPr lang="sv-SE"/>
              </a:p>
            </p:txBody>
          </p:sp>
          <p:sp>
            <p:nvSpPr>
              <p:cNvPr id="150" name="Frihåndsform: figur 149">
                <a:extLst>
                  <a:ext uri="{FF2B5EF4-FFF2-40B4-BE49-F238E27FC236}">
                    <a16:creationId xmlns:a16="http://schemas.microsoft.com/office/drawing/2014/main" id="{3E4D84F1-7C8B-5734-E8D5-00D383F06C49}"/>
                  </a:ext>
                </a:extLst>
              </p:cNvPr>
              <p:cNvSpPr/>
              <p:nvPr/>
            </p:nvSpPr>
            <p:spPr>
              <a:xfrm>
                <a:off x="20807143" y="-3631262"/>
                <a:ext cx="1052322" cy="1052372"/>
              </a:xfrm>
              <a:custGeom>
                <a:avLst/>
                <a:gdLst>
                  <a:gd name="connsiteX0" fmla="*/ 1052005 w 1052322"/>
                  <a:gd name="connsiteY0" fmla="*/ 791041 h 1052372"/>
                  <a:gd name="connsiteX1" fmla="*/ 786966 w 1052322"/>
                  <a:gd name="connsiteY1" fmla="*/ 525952 h 1052372"/>
                  <a:gd name="connsiteX2" fmla="*/ 1052005 w 1052322"/>
                  <a:gd name="connsiteY2" fmla="*/ 260912 h 1052372"/>
                  <a:gd name="connsiteX3" fmla="*/ 790883 w 1052322"/>
                  <a:gd name="connsiteY3" fmla="*/ -210 h 1052372"/>
                  <a:gd name="connsiteX4" fmla="*/ 525844 w 1052322"/>
                  <a:gd name="connsiteY4" fmla="*/ 264879 h 1052372"/>
                  <a:gd name="connsiteX5" fmla="*/ 260755 w 1052322"/>
                  <a:gd name="connsiteY5" fmla="*/ -210 h 1052372"/>
                  <a:gd name="connsiteX6" fmla="*/ -318 w 1052322"/>
                  <a:gd name="connsiteY6" fmla="*/ 260912 h 1052372"/>
                  <a:gd name="connsiteX7" fmla="*/ 264721 w 1052322"/>
                  <a:gd name="connsiteY7" fmla="*/ 525952 h 1052372"/>
                  <a:gd name="connsiteX8" fmla="*/ -318 w 1052322"/>
                  <a:gd name="connsiteY8" fmla="*/ 791041 h 1052372"/>
                  <a:gd name="connsiteX9" fmla="*/ 260755 w 1052322"/>
                  <a:gd name="connsiteY9" fmla="*/ 1052113 h 1052372"/>
                  <a:gd name="connsiteX10" fmla="*/ 525844 w 1052322"/>
                  <a:gd name="connsiteY10" fmla="*/ 787074 h 1052372"/>
                  <a:gd name="connsiteX11" fmla="*/ 79088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041"/>
                    </a:moveTo>
                    <a:lnTo>
                      <a:pt x="786966" y="525952"/>
                    </a:lnTo>
                    <a:lnTo>
                      <a:pt x="1052005" y="260912"/>
                    </a:lnTo>
                    <a:lnTo>
                      <a:pt x="790883" y="-210"/>
                    </a:lnTo>
                    <a:lnTo>
                      <a:pt x="525844" y="264879"/>
                    </a:lnTo>
                    <a:lnTo>
                      <a:pt x="260755" y="-210"/>
                    </a:lnTo>
                    <a:lnTo>
                      <a:pt x="-318" y="260912"/>
                    </a:lnTo>
                    <a:lnTo>
                      <a:pt x="264721" y="525952"/>
                    </a:lnTo>
                    <a:lnTo>
                      <a:pt x="-318" y="791041"/>
                    </a:lnTo>
                    <a:lnTo>
                      <a:pt x="260755" y="1052113"/>
                    </a:lnTo>
                    <a:lnTo>
                      <a:pt x="525844" y="787074"/>
                    </a:lnTo>
                    <a:lnTo>
                      <a:pt x="790883" y="1052163"/>
                    </a:lnTo>
                    <a:close/>
                  </a:path>
                </a:pathLst>
              </a:custGeom>
              <a:grpFill/>
              <a:ln w="12694" cap="flat">
                <a:noFill/>
                <a:prstDash val="solid"/>
                <a:miter/>
              </a:ln>
            </p:spPr>
            <p:txBody>
              <a:bodyPr rtlCol="0" anchor="ctr"/>
              <a:lstStyle/>
              <a:p>
                <a:endParaRPr lang="sv-SE"/>
              </a:p>
            </p:txBody>
          </p:sp>
          <p:sp>
            <p:nvSpPr>
              <p:cNvPr id="151" name="Frihåndsform: figur 150">
                <a:extLst>
                  <a:ext uri="{FF2B5EF4-FFF2-40B4-BE49-F238E27FC236}">
                    <a16:creationId xmlns:a16="http://schemas.microsoft.com/office/drawing/2014/main" id="{C97E4DBA-0608-A5FC-3163-5E7E3A950380}"/>
                  </a:ext>
                </a:extLst>
              </p:cNvPr>
              <p:cNvSpPr/>
              <p:nvPr/>
            </p:nvSpPr>
            <p:spPr>
              <a:xfrm>
                <a:off x="22911838" y="-3631262"/>
                <a:ext cx="1052322" cy="1052372"/>
              </a:xfrm>
              <a:custGeom>
                <a:avLst/>
                <a:gdLst>
                  <a:gd name="connsiteX0" fmla="*/ 1051898 w 1052322"/>
                  <a:gd name="connsiteY0" fmla="*/ 791041 h 1052372"/>
                  <a:gd name="connsiteX1" fmla="*/ 786809 w 1052322"/>
                  <a:gd name="connsiteY1" fmla="*/ 525952 h 1052372"/>
                  <a:gd name="connsiteX2" fmla="*/ 1051898 w 1052322"/>
                  <a:gd name="connsiteY2" fmla="*/ 260912 h 1052372"/>
                  <a:gd name="connsiteX3" fmla="*/ 790776 w 1052322"/>
                  <a:gd name="connsiteY3" fmla="*/ -210 h 1052372"/>
                  <a:gd name="connsiteX4" fmla="*/ 525736 w 1052322"/>
                  <a:gd name="connsiteY4" fmla="*/ 264879 h 1052372"/>
                  <a:gd name="connsiteX5" fmla="*/ 260647 w 1052322"/>
                  <a:gd name="connsiteY5" fmla="*/ -210 h 1052372"/>
                  <a:gd name="connsiteX6" fmla="*/ -425 w 1052322"/>
                  <a:gd name="connsiteY6" fmla="*/ 260912 h 1052372"/>
                  <a:gd name="connsiteX7" fmla="*/ 264614 w 1052322"/>
                  <a:gd name="connsiteY7" fmla="*/ 525952 h 1052372"/>
                  <a:gd name="connsiteX8" fmla="*/ -425 w 1052322"/>
                  <a:gd name="connsiteY8" fmla="*/ 791041 h 1052372"/>
                  <a:gd name="connsiteX9" fmla="*/ 260647 w 1052322"/>
                  <a:gd name="connsiteY9" fmla="*/ 1052113 h 1052372"/>
                  <a:gd name="connsiteX10" fmla="*/ 525736 w 1052322"/>
                  <a:gd name="connsiteY10" fmla="*/ 787074 h 1052372"/>
                  <a:gd name="connsiteX11" fmla="*/ 790776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041"/>
                    </a:moveTo>
                    <a:lnTo>
                      <a:pt x="786809" y="525952"/>
                    </a:lnTo>
                    <a:lnTo>
                      <a:pt x="1051898" y="260912"/>
                    </a:lnTo>
                    <a:lnTo>
                      <a:pt x="790776" y="-210"/>
                    </a:lnTo>
                    <a:lnTo>
                      <a:pt x="525736" y="264879"/>
                    </a:lnTo>
                    <a:lnTo>
                      <a:pt x="260647" y="-210"/>
                    </a:lnTo>
                    <a:lnTo>
                      <a:pt x="-425" y="260912"/>
                    </a:lnTo>
                    <a:lnTo>
                      <a:pt x="264614" y="525952"/>
                    </a:lnTo>
                    <a:lnTo>
                      <a:pt x="-425" y="791041"/>
                    </a:lnTo>
                    <a:lnTo>
                      <a:pt x="260647" y="1052113"/>
                    </a:lnTo>
                    <a:lnTo>
                      <a:pt x="525736" y="787074"/>
                    </a:lnTo>
                    <a:lnTo>
                      <a:pt x="790776" y="1052163"/>
                    </a:lnTo>
                    <a:close/>
                  </a:path>
                </a:pathLst>
              </a:custGeom>
              <a:grpFill/>
              <a:ln w="12694" cap="flat">
                <a:noFill/>
                <a:prstDash val="solid"/>
                <a:miter/>
              </a:ln>
            </p:spPr>
            <p:txBody>
              <a:bodyPr rtlCol="0" anchor="ctr"/>
              <a:lstStyle/>
              <a:p>
                <a:endParaRPr lang="sv-SE"/>
              </a:p>
            </p:txBody>
          </p:sp>
          <p:sp>
            <p:nvSpPr>
              <p:cNvPr id="152" name="Frihåndsform: figur 151">
                <a:extLst>
                  <a:ext uri="{FF2B5EF4-FFF2-40B4-BE49-F238E27FC236}">
                    <a16:creationId xmlns:a16="http://schemas.microsoft.com/office/drawing/2014/main" id="{37AE1171-FDB1-E439-4624-8E8A1461E372}"/>
                  </a:ext>
                </a:extLst>
              </p:cNvPr>
              <p:cNvSpPr/>
              <p:nvPr/>
            </p:nvSpPr>
            <p:spPr>
              <a:xfrm>
                <a:off x="19754771" y="-6788280"/>
                <a:ext cx="1052372" cy="1052322"/>
              </a:xfrm>
              <a:custGeom>
                <a:avLst/>
                <a:gdLst>
                  <a:gd name="connsiteX0" fmla="*/ 1052108 w 1052372"/>
                  <a:gd name="connsiteY0" fmla="*/ 791202 h 1052322"/>
                  <a:gd name="connsiteX1" fmla="*/ 787019 w 1052372"/>
                  <a:gd name="connsiteY1" fmla="*/ 526113 h 1052322"/>
                  <a:gd name="connsiteX2" fmla="*/ 1052108 w 1052372"/>
                  <a:gd name="connsiteY2" fmla="*/ 261073 h 1052322"/>
                  <a:gd name="connsiteX3" fmla="*/ 790986 w 1052372"/>
                  <a:gd name="connsiteY3" fmla="*/ -49 h 1052322"/>
                  <a:gd name="connsiteX4" fmla="*/ 525947 w 1052372"/>
                  <a:gd name="connsiteY4" fmla="*/ 264991 h 1052322"/>
                  <a:gd name="connsiteX5" fmla="*/ 260858 w 1052372"/>
                  <a:gd name="connsiteY5" fmla="*/ -49 h 1052322"/>
                  <a:gd name="connsiteX6" fmla="*/ -264 w 1052372"/>
                  <a:gd name="connsiteY6" fmla="*/ 261073 h 1052322"/>
                  <a:gd name="connsiteX7" fmla="*/ 264825 w 1052372"/>
                  <a:gd name="connsiteY7" fmla="*/ 526113 h 1052322"/>
                  <a:gd name="connsiteX8" fmla="*/ -264 w 1052372"/>
                  <a:gd name="connsiteY8" fmla="*/ 791202 h 1052322"/>
                  <a:gd name="connsiteX9" fmla="*/ 260858 w 1052372"/>
                  <a:gd name="connsiteY9" fmla="*/ 1052274 h 1052322"/>
                  <a:gd name="connsiteX10" fmla="*/ 525897 w 1052372"/>
                  <a:gd name="connsiteY10" fmla="*/ 787235 h 1052322"/>
                  <a:gd name="connsiteX11" fmla="*/ 79098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202"/>
                    </a:moveTo>
                    <a:lnTo>
                      <a:pt x="787019" y="526113"/>
                    </a:lnTo>
                    <a:lnTo>
                      <a:pt x="1052108" y="261073"/>
                    </a:lnTo>
                    <a:lnTo>
                      <a:pt x="790986" y="-49"/>
                    </a:lnTo>
                    <a:lnTo>
                      <a:pt x="525947" y="264991"/>
                    </a:lnTo>
                    <a:lnTo>
                      <a:pt x="260858" y="-49"/>
                    </a:lnTo>
                    <a:lnTo>
                      <a:pt x="-264" y="261073"/>
                    </a:lnTo>
                    <a:lnTo>
                      <a:pt x="264825" y="526113"/>
                    </a:lnTo>
                    <a:lnTo>
                      <a:pt x="-264" y="791202"/>
                    </a:lnTo>
                    <a:lnTo>
                      <a:pt x="260858" y="1052274"/>
                    </a:lnTo>
                    <a:lnTo>
                      <a:pt x="525897" y="787235"/>
                    </a:lnTo>
                    <a:lnTo>
                      <a:pt x="790986" y="1052274"/>
                    </a:lnTo>
                    <a:close/>
                  </a:path>
                </a:pathLst>
              </a:custGeom>
              <a:grpFill/>
              <a:ln w="12694" cap="flat">
                <a:noFill/>
                <a:prstDash val="solid"/>
                <a:miter/>
              </a:ln>
            </p:spPr>
            <p:txBody>
              <a:bodyPr rtlCol="0" anchor="ctr"/>
              <a:lstStyle/>
              <a:p>
                <a:endParaRPr lang="sv-SE"/>
              </a:p>
            </p:txBody>
          </p:sp>
          <p:sp>
            <p:nvSpPr>
              <p:cNvPr id="153" name="Frihåndsform: figur 152">
                <a:extLst>
                  <a:ext uri="{FF2B5EF4-FFF2-40B4-BE49-F238E27FC236}">
                    <a16:creationId xmlns:a16="http://schemas.microsoft.com/office/drawing/2014/main" id="{7D650D2A-461C-0EA5-E61A-43B1E75FDD28}"/>
                  </a:ext>
                </a:extLst>
              </p:cNvPr>
              <p:cNvSpPr/>
              <p:nvPr/>
            </p:nvSpPr>
            <p:spPr>
              <a:xfrm>
                <a:off x="21859466" y="-5735907"/>
                <a:ext cx="1052322" cy="1052322"/>
              </a:xfrm>
              <a:custGeom>
                <a:avLst/>
                <a:gdLst>
                  <a:gd name="connsiteX0" fmla="*/ 1051951 w 1052322"/>
                  <a:gd name="connsiteY0" fmla="*/ 791098 h 1052322"/>
                  <a:gd name="connsiteX1" fmla="*/ 786912 w 1052322"/>
                  <a:gd name="connsiteY1" fmla="*/ 526059 h 1052322"/>
                  <a:gd name="connsiteX2" fmla="*/ 1051951 w 1052322"/>
                  <a:gd name="connsiteY2" fmla="*/ 260970 h 1052322"/>
                  <a:gd name="connsiteX3" fmla="*/ 790879 w 1052322"/>
                  <a:gd name="connsiteY3" fmla="*/ -102 h 1052322"/>
                  <a:gd name="connsiteX4" fmla="*/ 525790 w 1052322"/>
                  <a:gd name="connsiteY4" fmla="*/ 264937 h 1052322"/>
                  <a:gd name="connsiteX5" fmla="*/ 260750 w 1052322"/>
                  <a:gd name="connsiteY5" fmla="*/ -102 h 1052322"/>
                  <a:gd name="connsiteX6" fmla="*/ -372 w 1052322"/>
                  <a:gd name="connsiteY6" fmla="*/ 260970 h 1052322"/>
                  <a:gd name="connsiteX7" fmla="*/ 264717 w 1052322"/>
                  <a:gd name="connsiteY7" fmla="*/ 526059 h 1052322"/>
                  <a:gd name="connsiteX8" fmla="*/ -372 w 1052322"/>
                  <a:gd name="connsiteY8" fmla="*/ 791098 h 1052322"/>
                  <a:gd name="connsiteX9" fmla="*/ 260750 w 1052322"/>
                  <a:gd name="connsiteY9" fmla="*/ 1052220 h 1052322"/>
                  <a:gd name="connsiteX10" fmla="*/ 525790 w 1052322"/>
                  <a:gd name="connsiteY10" fmla="*/ 787131 h 1052322"/>
                  <a:gd name="connsiteX11" fmla="*/ 790879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1951" y="791098"/>
                    </a:moveTo>
                    <a:lnTo>
                      <a:pt x="786912" y="526059"/>
                    </a:lnTo>
                    <a:lnTo>
                      <a:pt x="1051951" y="260970"/>
                    </a:lnTo>
                    <a:lnTo>
                      <a:pt x="790879" y="-102"/>
                    </a:lnTo>
                    <a:lnTo>
                      <a:pt x="525790" y="264937"/>
                    </a:lnTo>
                    <a:lnTo>
                      <a:pt x="260750" y="-102"/>
                    </a:lnTo>
                    <a:lnTo>
                      <a:pt x="-372" y="260970"/>
                    </a:lnTo>
                    <a:lnTo>
                      <a:pt x="264717" y="526059"/>
                    </a:lnTo>
                    <a:lnTo>
                      <a:pt x="-372" y="791098"/>
                    </a:lnTo>
                    <a:lnTo>
                      <a:pt x="260750" y="1052220"/>
                    </a:lnTo>
                    <a:lnTo>
                      <a:pt x="525790" y="787131"/>
                    </a:lnTo>
                    <a:lnTo>
                      <a:pt x="790879" y="1052220"/>
                    </a:lnTo>
                    <a:close/>
                  </a:path>
                </a:pathLst>
              </a:custGeom>
              <a:grpFill/>
              <a:ln w="12694" cap="flat">
                <a:noFill/>
                <a:prstDash val="solid"/>
                <a:miter/>
              </a:ln>
            </p:spPr>
            <p:txBody>
              <a:bodyPr rtlCol="0" anchor="ctr"/>
              <a:lstStyle/>
              <a:p>
                <a:endParaRPr lang="sv-SE"/>
              </a:p>
            </p:txBody>
          </p:sp>
          <p:sp>
            <p:nvSpPr>
              <p:cNvPr id="154" name="Frihåndsform: figur 153">
                <a:extLst>
                  <a:ext uri="{FF2B5EF4-FFF2-40B4-BE49-F238E27FC236}">
                    <a16:creationId xmlns:a16="http://schemas.microsoft.com/office/drawing/2014/main" id="{0E5018FC-CF5C-BC15-7D7D-865A159B5966}"/>
                  </a:ext>
                </a:extLst>
              </p:cNvPr>
              <p:cNvSpPr/>
              <p:nvPr/>
            </p:nvSpPr>
            <p:spPr>
              <a:xfrm>
                <a:off x="22911789" y="-6788280"/>
                <a:ext cx="1052372" cy="1052322"/>
              </a:xfrm>
              <a:custGeom>
                <a:avLst/>
                <a:gdLst>
                  <a:gd name="connsiteX0" fmla="*/ 1051947 w 1052372"/>
                  <a:gd name="connsiteY0" fmla="*/ 791202 h 1052322"/>
                  <a:gd name="connsiteX1" fmla="*/ 786908 w 1052372"/>
                  <a:gd name="connsiteY1" fmla="*/ 526113 h 1052322"/>
                  <a:gd name="connsiteX2" fmla="*/ 1051947 w 1052372"/>
                  <a:gd name="connsiteY2" fmla="*/ 261073 h 1052322"/>
                  <a:gd name="connsiteX3" fmla="*/ 790825 w 1052372"/>
                  <a:gd name="connsiteY3" fmla="*/ -49 h 1052322"/>
                  <a:gd name="connsiteX4" fmla="*/ 525786 w 1052372"/>
                  <a:gd name="connsiteY4" fmla="*/ 264991 h 1052322"/>
                  <a:gd name="connsiteX5" fmla="*/ 260697 w 1052372"/>
                  <a:gd name="connsiteY5" fmla="*/ -49 h 1052322"/>
                  <a:gd name="connsiteX6" fmla="*/ -376 w 1052372"/>
                  <a:gd name="connsiteY6" fmla="*/ 261073 h 1052322"/>
                  <a:gd name="connsiteX7" fmla="*/ 264664 w 1052372"/>
                  <a:gd name="connsiteY7" fmla="*/ 526113 h 1052322"/>
                  <a:gd name="connsiteX8" fmla="*/ -425 w 1052372"/>
                  <a:gd name="connsiteY8" fmla="*/ 791202 h 1052322"/>
                  <a:gd name="connsiteX9" fmla="*/ 260697 w 1052372"/>
                  <a:gd name="connsiteY9" fmla="*/ 1052274 h 1052322"/>
                  <a:gd name="connsiteX10" fmla="*/ 525786 w 1052372"/>
                  <a:gd name="connsiteY10" fmla="*/ 787235 h 1052322"/>
                  <a:gd name="connsiteX11" fmla="*/ 790825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202"/>
                    </a:moveTo>
                    <a:lnTo>
                      <a:pt x="786908" y="526113"/>
                    </a:lnTo>
                    <a:lnTo>
                      <a:pt x="1051947" y="261073"/>
                    </a:lnTo>
                    <a:lnTo>
                      <a:pt x="790825" y="-49"/>
                    </a:lnTo>
                    <a:lnTo>
                      <a:pt x="525786" y="264991"/>
                    </a:lnTo>
                    <a:lnTo>
                      <a:pt x="260697" y="-49"/>
                    </a:lnTo>
                    <a:lnTo>
                      <a:pt x="-376" y="261073"/>
                    </a:lnTo>
                    <a:lnTo>
                      <a:pt x="264664" y="526113"/>
                    </a:lnTo>
                    <a:lnTo>
                      <a:pt x="-425" y="791202"/>
                    </a:lnTo>
                    <a:lnTo>
                      <a:pt x="260697" y="1052274"/>
                    </a:lnTo>
                    <a:lnTo>
                      <a:pt x="525786" y="787235"/>
                    </a:lnTo>
                    <a:lnTo>
                      <a:pt x="790825" y="1052274"/>
                    </a:lnTo>
                    <a:close/>
                  </a:path>
                </a:pathLst>
              </a:custGeom>
              <a:grpFill/>
              <a:ln w="12694" cap="flat">
                <a:noFill/>
                <a:prstDash val="solid"/>
                <a:miter/>
              </a:ln>
            </p:spPr>
            <p:txBody>
              <a:bodyPr rtlCol="0" anchor="ctr"/>
              <a:lstStyle/>
              <a:p>
                <a:endParaRPr lang="sv-SE"/>
              </a:p>
            </p:txBody>
          </p:sp>
          <p:sp>
            <p:nvSpPr>
              <p:cNvPr id="155" name="Frihåndsform: figur 154">
                <a:extLst>
                  <a:ext uri="{FF2B5EF4-FFF2-40B4-BE49-F238E27FC236}">
                    <a16:creationId xmlns:a16="http://schemas.microsoft.com/office/drawing/2014/main" id="{0393547D-9305-1093-5F83-A13D4A23D3EF}"/>
                  </a:ext>
                </a:extLst>
              </p:cNvPr>
              <p:cNvSpPr/>
              <p:nvPr/>
            </p:nvSpPr>
            <p:spPr>
              <a:xfrm>
                <a:off x="20807143" y="-6788280"/>
                <a:ext cx="1052322" cy="1052372"/>
              </a:xfrm>
              <a:custGeom>
                <a:avLst/>
                <a:gdLst>
                  <a:gd name="connsiteX0" fmla="*/ 1052005 w 1052322"/>
                  <a:gd name="connsiteY0" fmla="*/ 791202 h 1052372"/>
                  <a:gd name="connsiteX1" fmla="*/ 786966 w 1052322"/>
                  <a:gd name="connsiteY1" fmla="*/ 526113 h 1052372"/>
                  <a:gd name="connsiteX2" fmla="*/ 1052005 w 1052322"/>
                  <a:gd name="connsiteY2" fmla="*/ 261073 h 1052372"/>
                  <a:gd name="connsiteX3" fmla="*/ 790883 w 1052322"/>
                  <a:gd name="connsiteY3" fmla="*/ -49 h 1052372"/>
                  <a:gd name="connsiteX4" fmla="*/ 525844 w 1052322"/>
                  <a:gd name="connsiteY4" fmla="*/ 264991 h 1052372"/>
                  <a:gd name="connsiteX5" fmla="*/ 260755 w 1052322"/>
                  <a:gd name="connsiteY5" fmla="*/ -49 h 1052372"/>
                  <a:gd name="connsiteX6" fmla="*/ -318 w 1052322"/>
                  <a:gd name="connsiteY6" fmla="*/ 261073 h 1052372"/>
                  <a:gd name="connsiteX7" fmla="*/ 264721 w 1052322"/>
                  <a:gd name="connsiteY7" fmla="*/ 526113 h 1052372"/>
                  <a:gd name="connsiteX8" fmla="*/ -318 w 1052322"/>
                  <a:gd name="connsiteY8" fmla="*/ 791202 h 1052372"/>
                  <a:gd name="connsiteX9" fmla="*/ 260755 w 1052322"/>
                  <a:gd name="connsiteY9" fmla="*/ 1052324 h 1052372"/>
                  <a:gd name="connsiteX10" fmla="*/ 525844 w 1052322"/>
                  <a:gd name="connsiteY10" fmla="*/ 787235 h 1052372"/>
                  <a:gd name="connsiteX11" fmla="*/ 790883 w 1052322"/>
                  <a:gd name="connsiteY11" fmla="*/ 1052274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202"/>
                    </a:moveTo>
                    <a:lnTo>
                      <a:pt x="786966" y="526113"/>
                    </a:lnTo>
                    <a:lnTo>
                      <a:pt x="1052005" y="261073"/>
                    </a:lnTo>
                    <a:lnTo>
                      <a:pt x="790883" y="-49"/>
                    </a:lnTo>
                    <a:lnTo>
                      <a:pt x="525844" y="264991"/>
                    </a:lnTo>
                    <a:lnTo>
                      <a:pt x="260755" y="-49"/>
                    </a:lnTo>
                    <a:lnTo>
                      <a:pt x="-318" y="261073"/>
                    </a:lnTo>
                    <a:lnTo>
                      <a:pt x="264721" y="526113"/>
                    </a:lnTo>
                    <a:lnTo>
                      <a:pt x="-318" y="791202"/>
                    </a:lnTo>
                    <a:lnTo>
                      <a:pt x="260755" y="1052324"/>
                    </a:lnTo>
                    <a:lnTo>
                      <a:pt x="525844" y="787235"/>
                    </a:lnTo>
                    <a:lnTo>
                      <a:pt x="790883" y="1052274"/>
                    </a:lnTo>
                    <a:close/>
                  </a:path>
                </a:pathLst>
              </a:custGeom>
              <a:grpFill/>
              <a:ln w="12694" cap="flat">
                <a:noFill/>
                <a:prstDash val="solid"/>
                <a:miter/>
              </a:ln>
            </p:spPr>
            <p:txBody>
              <a:bodyPr rtlCol="0" anchor="ctr"/>
              <a:lstStyle/>
              <a:p>
                <a:endParaRPr lang="sv-SE"/>
              </a:p>
            </p:txBody>
          </p:sp>
          <p:sp>
            <p:nvSpPr>
              <p:cNvPr id="156" name="Frihåndsform: figur 155">
                <a:extLst>
                  <a:ext uri="{FF2B5EF4-FFF2-40B4-BE49-F238E27FC236}">
                    <a16:creationId xmlns:a16="http://schemas.microsoft.com/office/drawing/2014/main" id="{734A1375-99EF-4F1F-1AC8-54B230A06C0B}"/>
                  </a:ext>
                </a:extLst>
              </p:cNvPr>
              <p:cNvSpPr/>
              <p:nvPr/>
            </p:nvSpPr>
            <p:spPr>
              <a:xfrm>
                <a:off x="20807143" y="-5735957"/>
                <a:ext cx="1052322" cy="1052372"/>
              </a:xfrm>
              <a:custGeom>
                <a:avLst/>
                <a:gdLst>
                  <a:gd name="connsiteX0" fmla="*/ 1052005 w 1052322"/>
                  <a:gd name="connsiteY0" fmla="*/ 791148 h 1052372"/>
                  <a:gd name="connsiteX1" fmla="*/ 786966 w 1052322"/>
                  <a:gd name="connsiteY1" fmla="*/ 526109 h 1052372"/>
                  <a:gd name="connsiteX2" fmla="*/ 1052005 w 1052322"/>
                  <a:gd name="connsiteY2" fmla="*/ 261020 h 1052372"/>
                  <a:gd name="connsiteX3" fmla="*/ 790883 w 1052322"/>
                  <a:gd name="connsiteY3" fmla="*/ -102 h 1052372"/>
                  <a:gd name="connsiteX4" fmla="*/ 525844 w 1052322"/>
                  <a:gd name="connsiteY4" fmla="*/ 264986 h 1052372"/>
                  <a:gd name="connsiteX5" fmla="*/ 260755 w 1052322"/>
                  <a:gd name="connsiteY5" fmla="*/ -102 h 1052372"/>
                  <a:gd name="connsiteX6" fmla="*/ -318 w 1052322"/>
                  <a:gd name="connsiteY6" fmla="*/ 261020 h 1052372"/>
                  <a:gd name="connsiteX7" fmla="*/ 264721 w 1052322"/>
                  <a:gd name="connsiteY7" fmla="*/ 526109 h 1052372"/>
                  <a:gd name="connsiteX8" fmla="*/ -318 w 1052322"/>
                  <a:gd name="connsiteY8" fmla="*/ 791148 h 1052372"/>
                  <a:gd name="connsiteX9" fmla="*/ 260755 w 1052322"/>
                  <a:gd name="connsiteY9" fmla="*/ 1052270 h 1052372"/>
                  <a:gd name="connsiteX10" fmla="*/ 525844 w 1052322"/>
                  <a:gd name="connsiteY10" fmla="*/ 787181 h 1052372"/>
                  <a:gd name="connsiteX11" fmla="*/ 790883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148"/>
                    </a:moveTo>
                    <a:lnTo>
                      <a:pt x="786966" y="526109"/>
                    </a:lnTo>
                    <a:lnTo>
                      <a:pt x="1052005" y="261020"/>
                    </a:lnTo>
                    <a:lnTo>
                      <a:pt x="790883" y="-102"/>
                    </a:lnTo>
                    <a:lnTo>
                      <a:pt x="525844" y="264986"/>
                    </a:lnTo>
                    <a:lnTo>
                      <a:pt x="260755" y="-102"/>
                    </a:lnTo>
                    <a:lnTo>
                      <a:pt x="-318" y="261020"/>
                    </a:lnTo>
                    <a:lnTo>
                      <a:pt x="264721" y="526109"/>
                    </a:lnTo>
                    <a:lnTo>
                      <a:pt x="-318" y="791148"/>
                    </a:lnTo>
                    <a:lnTo>
                      <a:pt x="260755" y="1052270"/>
                    </a:lnTo>
                    <a:lnTo>
                      <a:pt x="525844" y="787181"/>
                    </a:lnTo>
                    <a:lnTo>
                      <a:pt x="790883" y="1052270"/>
                    </a:lnTo>
                    <a:close/>
                  </a:path>
                </a:pathLst>
              </a:custGeom>
              <a:grpFill/>
              <a:ln w="12694" cap="flat">
                <a:noFill/>
                <a:prstDash val="solid"/>
                <a:miter/>
              </a:ln>
            </p:spPr>
            <p:txBody>
              <a:bodyPr rtlCol="0" anchor="ctr"/>
              <a:lstStyle/>
              <a:p>
                <a:endParaRPr lang="sv-SE"/>
              </a:p>
            </p:txBody>
          </p:sp>
          <p:sp>
            <p:nvSpPr>
              <p:cNvPr id="157" name="Frihåndsform: figur 156">
                <a:extLst>
                  <a:ext uri="{FF2B5EF4-FFF2-40B4-BE49-F238E27FC236}">
                    <a16:creationId xmlns:a16="http://schemas.microsoft.com/office/drawing/2014/main" id="{0106C44E-572B-1B8F-DA5F-3A302C94695E}"/>
                  </a:ext>
                </a:extLst>
              </p:cNvPr>
              <p:cNvSpPr/>
              <p:nvPr/>
            </p:nvSpPr>
            <p:spPr>
              <a:xfrm>
                <a:off x="22911838" y="-5735957"/>
                <a:ext cx="1052322" cy="1052372"/>
              </a:xfrm>
              <a:custGeom>
                <a:avLst/>
                <a:gdLst>
                  <a:gd name="connsiteX0" fmla="*/ 1051898 w 1052322"/>
                  <a:gd name="connsiteY0" fmla="*/ 791148 h 1052372"/>
                  <a:gd name="connsiteX1" fmla="*/ 786809 w 1052322"/>
                  <a:gd name="connsiteY1" fmla="*/ 526109 h 1052372"/>
                  <a:gd name="connsiteX2" fmla="*/ 1051898 w 1052322"/>
                  <a:gd name="connsiteY2" fmla="*/ 261020 h 1052372"/>
                  <a:gd name="connsiteX3" fmla="*/ 790776 w 1052322"/>
                  <a:gd name="connsiteY3" fmla="*/ -102 h 1052372"/>
                  <a:gd name="connsiteX4" fmla="*/ 525736 w 1052322"/>
                  <a:gd name="connsiteY4" fmla="*/ 264986 h 1052372"/>
                  <a:gd name="connsiteX5" fmla="*/ 260647 w 1052322"/>
                  <a:gd name="connsiteY5" fmla="*/ -102 h 1052372"/>
                  <a:gd name="connsiteX6" fmla="*/ -425 w 1052322"/>
                  <a:gd name="connsiteY6" fmla="*/ 261020 h 1052372"/>
                  <a:gd name="connsiteX7" fmla="*/ 264614 w 1052322"/>
                  <a:gd name="connsiteY7" fmla="*/ 526109 h 1052372"/>
                  <a:gd name="connsiteX8" fmla="*/ -425 w 1052322"/>
                  <a:gd name="connsiteY8" fmla="*/ 791148 h 1052372"/>
                  <a:gd name="connsiteX9" fmla="*/ 260647 w 1052322"/>
                  <a:gd name="connsiteY9" fmla="*/ 1052270 h 1052372"/>
                  <a:gd name="connsiteX10" fmla="*/ 525736 w 1052322"/>
                  <a:gd name="connsiteY10" fmla="*/ 787181 h 1052372"/>
                  <a:gd name="connsiteX11" fmla="*/ 790776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148"/>
                    </a:moveTo>
                    <a:lnTo>
                      <a:pt x="786809" y="526109"/>
                    </a:lnTo>
                    <a:lnTo>
                      <a:pt x="1051898" y="261020"/>
                    </a:lnTo>
                    <a:lnTo>
                      <a:pt x="790776" y="-102"/>
                    </a:lnTo>
                    <a:lnTo>
                      <a:pt x="525736" y="264986"/>
                    </a:lnTo>
                    <a:lnTo>
                      <a:pt x="260647" y="-102"/>
                    </a:lnTo>
                    <a:lnTo>
                      <a:pt x="-425" y="261020"/>
                    </a:lnTo>
                    <a:lnTo>
                      <a:pt x="264614" y="526109"/>
                    </a:lnTo>
                    <a:lnTo>
                      <a:pt x="-425" y="791148"/>
                    </a:lnTo>
                    <a:lnTo>
                      <a:pt x="260647" y="1052270"/>
                    </a:lnTo>
                    <a:lnTo>
                      <a:pt x="525736" y="787181"/>
                    </a:lnTo>
                    <a:lnTo>
                      <a:pt x="790776" y="1052270"/>
                    </a:lnTo>
                    <a:close/>
                  </a:path>
                </a:pathLst>
              </a:custGeom>
              <a:grpFill/>
              <a:ln w="12694"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2030520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uthevet tekst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59F8C65-A961-40C3-A3CB-6BB0E6DE06C7}"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4" name="Grafikk 13">
            <a:extLst>
              <a:ext uri="{FF2B5EF4-FFF2-40B4-BE49-F238E27FC236}">
                <a16:creationId xmlns:a16="http://schemas.microsoft.com/office/drawing/2014/main" id="{2395AB1C-9A7B-02E1-6C2C-D6BEA1A6E8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6" y="7747953"/>
            <a:ext cx="8424000" cy="4218353"/>
          </a:xfrm>
          <a:prstGeom prst="rect">
            <a:avLst/>
          </a:prstGeom>
        </p:spPr>
      </p:pic>
    </p:spTree>
    <p:extLst>
      <p:ext uri="{BB962C8B-B14F-4D97-AF65-F5344CB8AC3E}">
        <p14:creationId xmlns:p14="http://schemas.microsoft.com/office/powerpoint/2010/main" val="327745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F22C5ABD-1C42-4932-A40D-B52E5E2CD9B3}"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6458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303802A4-AD5E-4CAF-94FB-5A1C3A82D751}" type="datetime1">
              <a:rPr lang="nb-NO" smtClean="0"/>
              <a:t>27.02.2025</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6385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8634845C-EEC3-45F0-ACDF-9758F3FF8156}" type="datetime1">
              <a:rPr lang="nb-NO" smtClean="0"/>
              <a:t>27.02.2025</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4789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nholdsdeler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4C403CEA-F5DD-43FC-9A3D-5F658615468C}" type="datetime1">
              <a:rPr lang="nb-NO" smtClean="0"/>
              <a:t>27.02.2025</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90466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dk2"/>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5600C26D-B8B2-42CE-83EB-30D642F798FC}" type="datetime1">
              <a:rPr lang="nb-NO" smtClean="0"/>
              <a:t>27.02.2025</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9" name="Grafikk 8" descr="Krødsherad kommune">
            <a:extLst>
              <a:ext uri="{FF2B5EF4-FFF2-40B4-BE49-F238E27FC236}">
                <a16:creationId xmlns:a16="http://schemas.microsoft.com/office/drawing/2014/main" id="{27BD0A4E-DE50-01B4-DD30-BEFF2B786F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12" name="Grafikk 11" descr="Miljøfyrtårn, Norefjell, MOT, Trafikksikker kommune">
            <a:extLst>
              <a:ext uri="{FF2B5EF4-FFF2-40B4-BE49-F238E27FC236}">
                <a16:creationId xmlns:a16="http://schemas.microsoft.com/office/drawing/2014/main" id="{46184174-CDBA-873C-959A-ECFC1BE15B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6" y="11683965"/>
            <a:ext cx="5302800" cy="888029"/>
          </a:xfrm>
          <a:prstGeom prst="rect">
            <a:avLst/>
          </a:prstGeom>
        </p:spPr>
      </p:pic>
    </p:spTree>
    <p:extLst>
      <p:ext uri="{BB962C8B-B14F-4D97-AF65-F5344CB8AC3E}">
        <p14:creationId xmlns:p14="http://schemas.microsoft.com/office/powerpoint/2010/main" val="2324719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dk2"/>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E6EBDD3C-3E08-45E8-827F-6A937C5F1D4D}" type="datetime1">
              <a:rPr lang="nb-NO" smtClean="0"/>
              <a:t>27.02.2025</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15" name="Grafikk 14" descr="Krødsherad kommune">
            <a:extLst>
              <a:ext uri="{FF2B5EF4-FFF2-40B4-BE49-F238E27FC236}">
                <a16:creationId xmlns:a16="http://schemas.microsoft.com/office/drawing/2014/main" id="{4F8891E4-C3C0-F298-2710-B501D62D0E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8" name="Grafikk 7" descr="Miljøfyrtårn, Norefjell, MOT, Trafikksikker kommune">
            <a:extLst>
              <a:ext uri="{FF2B5EF4-FFF2-40B4-BE49-F238E27FC236}">
                <a16:creationId xmlns:a16="http://schemas.microsoft.com/office/drawing/2014/main" id="{5A199638-89FB-6F45-154A-A791125EB0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4" y="11683965"/>
            <a:ext cx="5340858" cy="888029"/>
          </a:xfrm>
          <a:prstGeom prst="rect">
            <a:avLst/>
          </a:prstGeom>
        </p:spPr>
      </p:pic>
    </p:spTree>
    <p:extLst>
      <p:ext uri="{BB962C8B-B14F-4D97-AF65-F5344CB8AC3E}">
        <p14:creationId xmlns:p14="http://schemas.microsoft.com/office/powerpoint/2010/main" val="387137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18467D-936A-7B2D-5CA9-EE5ACC490629}"/>
              </a:ext>
            </a:extLst>
          </p:cNvPr>
          <p:cNvSpPr>
            <a:spLocks noGrp="1"/>
          </p:cNvSpPr>
          <p:nvPr>
            <p:ph type="ctrTitle"/>
          </p:nvPr>
        </p:nvSpPr>
        <p:spPr>
          <a:xfrm>
            <a:off x="3047802" y="2244726"/>
            <a:ext cx="18286810" cy="4775200"/>
          </a:xfrm>
        </p:spPr>
        <p:txBody>
          <a:bodyPr anchor="b"/>
          <a:lstStyle>
            <a:lvl1pPr algn="ctr">
              <a:defRPr sz="11999"/>
            </a:lvl1pPr>
          </a:lstStyle>
          <a:p>
            <a:r>
              <a:rPr lang="nb-NO"/>
              <a:t>Klikk for å redigere tittelstil</a:t>
            </a:r>
          </a:p>
        </p:txBody>
      </p:sp>
      <p:sp>
        <p:nvSpPr>
          <p:cNvPr id="3" name="Undertittel 2">
            <a:extLst>
              <a:ext uri="{FF2B5EF4-FFF2-40B4-BE49-F238E27FC236}">
                <a16:creationId xmlns:a16="http://schemas.microsoft.com/office/drawing/2014/main" id="{2AD6E28E-2F4E-E3C2-C101-632C3CEEFFF3}"/>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p>
        </p:txBody>
      </p:sp>
      <p:sp>
        <p:nvSpPr>
          <p:cNvPr id="4" name="Plassholder for dato 3">
            <a:extLst>
              <a:ext uri="{FF2B5EF4-FFF2-40B4-BE49-F238E27FC236}">
                <a16:creationId xmlns:a16="http://schemas.microsoft.com/office/drawing/2014/main" id="{0E901B3F-247C-A402-F767-A9B77381F3C4}"/>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5" name="Plassholder for bunntekst 4">
            <a:extLst>
              <a:ext uri="{FF2B5EF4-FFF2-40B4-BE49-F238E27FC236}">
                <a16:creationId xmlns:a16="http://schemas.microsoft.com/office/drawing/2014/main" id="{094A9DF6-0B9C-407B-7882-29E1FCA7063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B9CBB5-C633-E7AC-8DA3-7BE0F102121E}"/>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57768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9A06F2-98AB-B98D-9C90-7DC4918F0A4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DA3BC71-BBA6-0E78-E446-E495F628BD8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228F597-B71A-045E-4176-5450785D3312}"/>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5" name="Plassholder for bunntekst 4">
            <a:extLst>
              <a:ext uri="{FF2B5EF4-FFF2-40B4-BE49-F238E27FC236}">
                <a16:creationId xmlns:a16="http://schemas.microsoft.com/office/drawing/2014/main" id="{5BCCF3A1-D2D3-6558-4854-0E2C3E0C92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D1494C0-8513-942B-A751-1E5B8902B7EF}"/>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2027122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27CCCD-EB3E-434A-A11D-682D1D99E640}"/>
              </a:ext>
            </a:extLst>
          </p:cNvPr>
          <p:cNvSpPr>
            <a:spLocks noGrp="1"/>
          </p:cNvSpPr>
          <p:nvPr>
            <p:ph type="title"/>
          </p:nvPr>
        </p:nvSpPr>
        <p:spPr>
          <a:xfrm>
            <a:off x="1663592" y="3419477"/>
            <a:ext cx="21029831" cy="5705474"/>
          </a:xfrm>
        </p:spPr>
        <p:txBody>
          <a:bodyPr anchor="b"/>
          <a:lstStyle>
            <a:lvl1pPr>
              <a:defRPr sz="11999"/>
            </a:lvl1pPr>
          </a:lstStyle>
          <a:p>
            <a:r>
              <a:rPr lang="nb-NO"/>
              <a:t>Klikk for å redigere tittelstil</a:t>
            </a:r>
          </a:p>
        </p:txBody>
      </p:sp>
      <p:sp>
        <p:nvSpPr>
          <p:cNvPr id="3" name="Plassholder for tekst 2">
            <a:extLst>
              <a:ext uri="{FF2B5EF4-FFF2-40B4-BE49-F238E27FC236}">
                <a16:creationId xmlns:a16="http://schemas.microsoft.com/office/drawing/2014/main" id="{30C2294E-B0F2-AB02-E91B-01F926063B16}"/>
              </a:ext>
            </a:extLst>
          </p:cNvPr>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875A074-F3DB-A3A6-DD22-075CCFAB2CFF}"/>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5" name="Plassholder for bunntekst 4">
            <a:extLst>
              <a:ext uri="{FF2B5EF4-FFF2-40B4-BE49-F238E27FC236}">
                <a16:creationId xmlns:a16="http://schemas.microsoft.com/office/drawing/2014/main" id="{7CBC3988-338A-54B6-3A56-A6C482EF7B6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9A46470-2E61-8781-C913-8A8EDA5728D3}"/>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2094177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0B348-E785-4FC4-CC11-3170DAFDD66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6DACCDF-46C2-F0E4-7D39-12A8244FA5FD}"/>
              </a:ext>
            </a:extLst>
          </p:cNvPr>
          <p:cNvSpPr>
            <a:spLocks noGrp="1"/>
          </p:cNvSpPr>
          <p:nvPr>
            <p:ph sz="half" idx="1"/>
          </p:nvPr>
        </p:nvSpPr>
        <p:spPr>
          <a:xfrm>
            <a:off x="1676291" y="3651250"/>
            <a:ext cx="10362526" cy="87026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2DB7C0F-4E58-09C2-C508-FB69D72E5C56}"/>
              </a:ext>
            </a:extLst>
          </p:cNvPr>
          <p:cNvSpPr>
            <a:spLocks noGrp="1"/>
          </p:cNvSpPr>
          <p:nvPr>
            <p:ph sz="half" idx="2"/>
          </p:nvPr>
        </p:nvSpPr>
        <p:spPr>
          <a:xfrm>
            <a:off x="12343596" y="3651250"/>
            <a:ext cx="10362526" cy="87026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A83AAD7-56C4-14EE-4587-2948FBDB8168}"/>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6" name="Plassholder for bunntekst 5">
            <a:extLst>
              <a:ext uri="{FF2B5EF4-FFF2-40B4-BE49-F238E27FC236}">
                <a16:creationId xmlns:a16="http://schemas.microsoft.com/office/drawing/2014/main" id="{9F4CBC42-659B-D4A3-CC52-ED1CF502A8F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99CCD9-253B-8529-CD28-7158304C647F}"/>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45575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FE53A4-0D17-A50A-5915-F8D3539A6DE5}"/>
              </a:ext>
            </a:extLst>
          </p:cNvPr>
          <p:cNvSpPr>
            <a:spLocks noGrp="1"/>
          </p:cNvSpPr>
          <p:nvPr>
            <p:ph type="title"/>
          </p:nvPr>
        </p:nvSpPr>
        <p:spPr>
          <a:xfrm>
            <a:off x="1679467" y="730251"/>
            <a:ext cx="21029831" cy="2651126"/>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D852A3E-97F6-3124-6E3A-010CE984D136}"/>
              </a:ext>
            </a:extLst>
          </p:cNvPr>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A4F668B-4C0B-5383-45FD-E23B6B696660}"/>
              </a:ext>
            </a:extLst>
          </p:cNvPr>
          <p:cNvSpPr>
            <a:spLocks noGrp="1"/>
          </p:cNvSpPr>
          <p:nvPr>
            <p:ph sz="half" idx="2"/>
          </p:nvPr>
        </p:nvSpPr>
        <p:spPr>
          <a:xfrm>
            <a:off x="1679467" y="5010150"/>
            <a:ext cx="10314903" cy="73691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ACE2971-5D09-D974-3E02-4D1BD547AE0A}"/>
              </a:ext>
            </a:extLst>
          </p:cNvPr>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4FFCE4A-EE68-7821-E6D7-BD28E68D3324}"/>
              </a:ext>
            </a:extLst>
          </p:cNvPr>
          <p:cNvSpPr>
            <a:spLocks noGrp="1"/>
          </p:cNvSpPr>
          <p:nvPr>
            <p:ph sz="quarter" idx="4"/>
          </p:nvPr>
        </p:nvSpPr>
        <p:spPr>
          <a:xfrm>
            <a:off x="12343597" y="5010150"/>
            <a:ext cx="10365701" cy="73691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BFEA0D5-9126-6C66-A39C-B2C69B09701D}"/>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8" name="Plassholder for bunntekst 7">
            <a:extLst>
              <a:ext uri="{FF2B5EF4-FFF2-40B4-BE49-F238E27FC236}">
                <a16:creationId xmlns:a16="http://schemas.microsoft.com/office/drawing/2014/main" id="{5624FAB9-1716-7E73-B4A9-B8A85D102FE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4F0A38E-7574-2628-EBA3-04A9BD14A577}"/>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42749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2">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dk1"/>
                </a:solidFill>
              </a:defRPr>
            </a:lvl1pPr>
          </a:lstStyle>
          <a:p>
            <a:r>
              <a:rPr lang="nb-NO"/>
              <a:t>Klikk for å redigere tittelstil</a:t>
            </a:r>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2EB7D6B3-63D6-4CBF-9F9E-4987897B2877}" type="datetime1">
              <a:rPr lang="nb-NO" smtClean="0"/>
              <a:t>27.02.2025</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0" name="Grafikk 9" descr="Krødsherad kommune">
            <a:extLst>
              <a:ext uri="{FF2B5EF4-FFF2-40B4-BE49-F238E27FC236}">
                <a16:creationId xmlns:a16="http://schemas.microsoft.com/office/drawing/2014/main" id="{7264ED6E-879A-5C68-2965-4AF6E89CAB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1" name="Grafikk 10" descr="Vertskap i verdensklasse">
            <a:extLst>
              <a:ext uri="{FF2B5EF4-FFF2-40B4-BE49-F238E27FC236}">
                <a16:creationId xmlns:a16="http://schemas.microsoft.com/office/drawing/2014/main" id="{BCBA4906-C98D-4FE4-0F3F-D5AD0136062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10" y="10833969"/>
            <a:ext cx="1510318" cy="1522800"/>
          </a:xfrm>
          <a:prstGeom prst="rect">
            <a:avLst/>
          </a:prstGeom>
        </p:spPr>
      </p:pic>
    </p:spTree>
    <p:extLst>
      <p:ext uri="{BB962C8B-B14F-4D97-AF65-F5344CB8AC3E}">
        <p14:creationId xmlns:p14="http://schemas.microsoft.com/office/powerpoint/2010/main" val="501680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F3431-B243-ADF9-2D54-10EA8AF2246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DA80F2-0344-31C2-AA76-CB9CE0453357}"/>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4" name="Plassholder for bunntekst 3">
            <a:extLst>
              <a:ext uri="{FF2B5EF4-FFF2-40B4-BE49-F238E27FC236}">
                <a16:creationId xmlns:a16="http://schemas.microsoft.com/office/drawing/2014/main" id="{3791E4A2-2ACA-FE97-7EB5-7385681C2F9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98471AA-1F16-B4C8-2235-2ABA66528354}"/>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3691086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CCE6E7B-6FA6-FCE8-FEC6-79579AF34FDF}"/>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3" name="Plassholder for bunntekst 2">
            <a:extLst>
              <a:ext uri="{FF2B5EF4-FFF2-40B4-BE49-F238E27FC236}">
                <a16:creationId xmlns:a16="http://schemas.microsoft.com/office/drawing/2014/main" id="{96C78EF8-A593-2086-04BA-806D54F30A7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0EE0D42-58F6-B1C9-EEE3-4891631F277E}"/>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3979362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1DC23A-C9A8-AF8D-4E0F-31569353488A}"/>
              </a:ext>
            </a:extLst>
          </p:cNvPr>
          <p:cNvSpPr>
            <a:spLocks noGrp="1"/>
          </p:cNvSpPr>
          <p:nvPr>
            <p:ph type="title"/>
          </p:nvPr>
        </p:nvSpPr>
        <p:spPr>
          <a:xfrm>
            <a:off x="1679468" y="914400"/>
            <a:ext cx="7863962" cy="3200400"/>
          </a:xfrm>
        </p:spPr>
        <p:txBody>
          <a:bodyPr anchor="b"/>
          <a:lstStyle>
            <a:lvl1pPr>
              <a:defRPr sz="6400"/>
            </a:lvl1pPr>
          </a:lstStyle>
          <a:p>
            <a:r>
              <a:rPr lang="nb-NO"/>
              <a:t>Klikk for å redigere tittelstil</a:t>
            </a:r>
          </a:p>
        </p:txBody>
      </p:sp>
      <p:sp>
        <p:nvSpPr>
          <p:cNvPr id="3" name="Plassholder for innhold 2">
            <a:extLst>
              <a:ext uri="{FF2B5EF4-FFF2-40B4-BE49-F238E27FC236}">
                <a16:creationId xmlns:a16="http://schemas.microsoft.com/office/drawing/2014/main" id="{AF5910A2-ECDA-4D66-4EAD-899A6B2BCFE6}"/>
              </a:ext>
            </a:extLst>
          </p:cNvPr>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2140A49-14D4-327D-0625-B943B1BD783F}"/>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0043A82-88CC-CB4F-D98A-8FC2970A12DC}"/>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6" name="Plassholder for bunntekst 5">
            <a:extLst>
              <a:ext uri="{FF2B5EF4-FFF2-40B4-BE49-F238E27FC236}">
                <a16:creationId xmlns:a16="http://schemas.microsoft.com/office/drawing/2014/main" id="{CB09A722-2B31-1C88-AEB4-B5D9CA68FF4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08D1562-02C6-D8FC-FDB7-7717A592BCB3}"/>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1688639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4883B2-EF31-13DF-B4C4-6D8092574611}"/>
              </a:ext>
            </a:extLst>
          </p:cNvPr>
          <p:cNvSpPr>
            <a:spLocks noGrp="1"/>
          </p:cNvSpPr>
          <p:nvPr>
            <p:ph type="title"/>
          </p:nvPr>
        </p:nvSpPr>
        <p:spPr>
          <a:xfrm>
            <a:off x="1679468" y="914400"/>
            <a:ext cx="7863962" cy="3200400"/>
          </a:xfrm>
        </p:spPr>
        <p:txBody>
          <a:bodyPr anchor="b"/>
          <a:lstStyle>
            <a:lvl1pPr>
              <a:defRPr sz="6400"/>
            </a:lvl1pPr>
          </a:lstStyle>
          <a:p>
            <a:r>
              <a:rPr lang="nb-NO"/>
              <a:t>Klikk for å redigere tittelstil</a:t>
            </a:r>
          </a:p>
        </p:txBody>
      </p:sp>
      <p:sp>
        <p:nvSpPr>
          <p:cNvPr id="3" name="Plassholder for bilde 2">
            <a:extLst>
              <a:ext uri="{FF2B5EF4-FFF2-40B4-BE49-F238E27FC236}">
                <a16:creationId xmlns:a16="http://schemas.microsoft.com/office/drawing/2014/main" id="{8B3D4221-F2C2-5CB0-06CC-CD9DFF5C8767}"/>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nb-NO"/>
          </a:p>
        </p:txBody>
      </p:sp>
      <p:sp>
        <p:nvSpPr>
          <p:cNvPr id="4" name="Plassholder for tekst 3">
            <a:extLst>
              <a:ext uri="{FF2B5EF4-FFF2-40B4-BE49-F238E27FC236}">
                <a16:creationId xmlns:a16="http://schemas.microsoft.com/office/drawing/2014/main" id="{001C6797-59A1-4741-6160-8D509FC576C2}"/>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DF61065-CFC5-0FB6-03CE-44EB6FF9723D}"/>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6" name="Plassholder for bunntekst 5">
            <a:extLst>
              <a:ext uri="{FF2B5EF4-FFF2-40B4-BE49-F238E27FC236}">
                <a16:creationId xmlns:a16="http://schemas.microsoft.com/office/drawing/2014/main" id="{B9D965D0-ED16-0E7D-4392-7270284117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6A9081-A6F3-712B-EB4E-F2A7AD900829}"/>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3550044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7A0E76-5EE0-68C8-E12A-7F8A397E717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36EAA14-F91B-23B7-4642-E825BC88A27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A8B4ABE-D68E-6F57-71E7-5681F716B63C}"/>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5" name="Plassholder for bunntekst 4">
            <a:extLst>
              <a:ext uri="{FF2B5EF4-FFF2-40B4-BE49-F238E27FC236}">
                <a16:creationId xmlns:a16="http://schemas.microsoft.com/office/drawing/2014/main" id="{468D77C0-AB28-92F1-B123-4AA88A0E955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BE1075C-6D5C-4F91-C801-25BB90D34E7E}"/>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3072827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A6B767E-357F-5D81-72E0-5CEBD6E7B5A1}"/>
              </a:ext>
            </a:extLst>
          </p:cNvPr>
          <p:cNvSpPr>
            <a:spLocks noGrp="1"/>
          </p:cNvSpPr>
          <p:nvPr>
            <p:ph type="title" orient="vert"/>
          </p:nvPr>
        </p:nvSpPr>
        <p:spPr>
          <a:xfrm>
            <a:off x="17448664" y="730250"/>
            <a:ext cx="5257458" cy="11623676"/>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63B0D72-3B7B-74B6-3058-7357EE0F6FA6}"/>
              </a:ext>
            </a:extLst>
          </p:cNvPr>
          <p:cNvSpPr>
            <a:spLocks noGrp="1"/>
          </p:cNvSpPr>
          <p:nvPr>
            <p:ph type="body" orient="vert" idx="1"/>
          </p:nvPr>
        </p:nvSpPr>
        <p:spPr>
          <a:xfrm>
            <a:off x="1676291" y="730250"/>
            <a:ext cx="15467593" cy="11623676"/>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458CC06-21EC-C933-95C2-A6151CD18EDE}"/>
              </a:ext>
            </a:extLst>
          </p:cNvPr>
          <p:cNvSpPr>
            <a:spLocks noGrp="1"/>
          </p:cNvSpPr>
          <p:nvPr>
            <p:ph type="dt" sz="half" idx="10"/>
          </p:nvPr>
        </p:nvSpPr>
        <p:spPr/>
        <p:txBody>
          <a:bodyPr/>
          <a:lstStyle/>
          <a:p>
            <a:fld id="{BF0C99D8-0699-440D-8C47-64F7A9F1F707}" type="datetimeFigureOut">
              <a:rPr lang="nb-NO" smtClean="0"/>
              <a:t>27.02.2025</a:t>
            </a:fld>
            <a:endParaRPr lang="nb-NO"/>
          </a:p>
        </p:txBody>
      </p:sp>
      <p:sp>
        <p:nvSpPr>
          <p:cNvPr id="5" name="Plassholder for bunntekst 4">
            <a:extLst>
              <a:ext uri="{FF2B5EF4-FFF2-40B4-BE49-F238E27FC236}">
                <a16:creationId xmlns:a16="http://schemas.microsoft.com/office/drawing/2014/main" id="{84E609C5-6371-679E-FF9B-90E874B11CD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CCD7E0C-E68A-F89E-DE41-15CD8C3A95E1}"/>
              </a:ext>
            </a:extLst>
          </p:cNvPr>
          <p:cNvSpPr>
            <a:spLocks noGrp="1"/>
          </p:cNvSpPr>
          <p:nvPr>
            <p:ph type="sldNum" sz="quarter" idx="12"/>
          </p:nvPr>
        </p:nvSpPr>
        <p:spPr/>
        <p:txBody>
          <a:bodyPr/>
          <a:lstStyle/>
          <a:p>
            <a:fld id="{7950C381-EF86-4C47-B27B-56515380F9F4}" type="slidenum">
              <a:rPr lang="nb-NO" smtClean="0"/>
              <a:t>‹#›</a:t>
            </a:fld>
            <a:endParaRPr lang="nb-NO"/>
          </a:p>
        </p:txBody>
      </p:sp>
    </p:spTree>
    <p:extLst>
      <p:ext uri="{BB962C8B-B14F-4D97-AF65-F5344CB8AC3E}">
        <p14:creationId xmlns:p14="http://schemas.microsoft.com/office/powerpoint/2010/main" val="243560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2FD0EEE6-CE1F-48CA-9C95-A777F7140E01}" type="datetime1">
              <a:rPr lang="nb-NO" smtClean="0"/>
              <a:t>27.02.2025</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30640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blå">
    <p:bg>
      <p:bgPr>
        <a:solidFill>
          <a:schemeClr val="accent4"/>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lt1"/>
                </a:solidFill>
              </a:defRPr>
            </a:lvl1pPr>
          </a:lstStyle>
          <a:p>
            <a:r>
              <a:rPr lang="nb-NO"/>
              <a:t>Klikk for å redigere tittelstil</a:t>
            </a:r>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EE47D745-4676-4B21-9254-C6857F0CD171}" type="datetime1">
              <a:rPr lang="nb-NO" smtClean="0"/>
              <a:t>27.02.2025</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a:solidFill>
                  <a:schemeClr val="dk2"/>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9" name="Grafikk 8" descr="Krødsherad kommune">
            <a:extLst>
              <a:ext uri="{FF2B5EF4-FFF2-40B4-BE49-F238E27FC236}">
                <a16:creationId xmlns:a16="http://schemas.microsoft.com/office/drawing/2014/main" id="{0674FC6C-0642-E773-072A-45FF014AB7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33007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B4ED260C-C368-40D0-89A7-7FB85EE953BD}" type="datetime1">
              <a:rPr lang="nb-NO" smtClean="0"/>
              <a:t>27.02.2025</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100827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blå">
    <p:bg>
      <p:bgPr>
        <a:solidFill>
          <a:schemeClr val="accent4"/>
        </a:solidFill>
        <a:effectLst/>
      </p:bgPr>
    </p:bg>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BF168DC3-FFF4-40AB-9883-FD49B016ADC9}" type="datetime1">
              <a:rPr lang="nb-NO" smtClean="0"/>
              <a:t>27.02.2025</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7" name="Tittel 1">
            <a:extLst>
              <a:ext uri="{FF2B5EF4-FFF2-40B4-BE49-F238E27FC236}">
                <a16:creationId xmlns:a16="http://schemas.microsoft.com/office/drawing/2014/main" id="{46E3E45B-6112-6864-EFE8-1CB7F511F626}"/>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lt1"/>
                </a:solidFill>
              </a:defRPr>
            </a:lvl1pPr>
          </a:lstStyle>
          <a:p>
            <a:r>
              <a:rPr lang="nb-NO"/>
              <a:t>Klikk for å redigere tittelstil</a:t>
            </a:r>
          </a:p>
        </p:txBody>
      </p:sp>
      <p:sp>
        <p:nvSpPr>
          <p:cNvPr id="8" name="Undertittel 2">
            <a:extLst>
              <a:ext uri="{FF2B5EF4-FFF2-40B4-BE49-F238E27FC236}">
                <a16:creationId xmlns:a16="http://schemas.microsoft.com/office/drawing/2014/main" id="{7B208CCB-6150-D914-8BD0-804DE169D4EB}"/>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Sted og dato</a:t>
            </a:r>
          </a:p>
        </p:txBody>
      </p:sp>
      <p:sp>
        <p:nvSpPr>
          <p:cNvPr id="9" name="TekstSylinder 8">
            <a:extLst>
              <a:ext uri="{FF2B5EF4-FFF2-40B4-BE49-F238E27FC236}">
                <a16:creationId xmlns:a16="http://schemas.microsoft.com/office/drawing/2014/main" id="{F7C401E3-14B8-2C36-EFA1-9DDCF7DFA8E7}"/>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a:solidFill>
                  <a:schemeClr val="dk2"/>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10" name="Grafikk 9" descr="Krødsherad kommune">
            <a:extLst>
              <a:ext uri="{FF2B5EF4-FFF2-40B4-BE49-F238E27FC236}">
                <a16:creationId xmlns:a16="http://schemas.microsoft.com/office/drawing/2014/main" id="{0782B327-8D67-21E3-BC6B-E83131869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124959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12447338" cy="923330"/>
          </a:xfrm>
        </p:spPr>
        <p:txBody>
          <a:bodyPr lIns="0" tIns="0" rIns="0" bIns="0"/>
          <a:lstStyle/>
          <a:p>
            <a:r>
              <a:rPr lang="nb-NO"/>
              <a:t>Klikk for å redigere tittelstil</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6CB5E49B-6020-4468-9F5D-E9F05CDD3460}" type="datetime1">
              <a:rPr lang="nb-NO" smtClean="0"/>
              <a:t>27.02.2025</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tekst 6">
            <a:extLst>
              <a:ext uri="{FF2B5EF4-FFF2-40B4-BE49-F238E27FC236}">
                <a16:creationId xmlns:a16="http://schemas.microsoft.com/office/drawing/2014/main" id="{EE2326AB-EE4E-AB73-CB28-94F5C240F73C}"/>
              </a:ext>
            </a:extLst>
          </p:cNvPr>
          <p:cNvSpPr>
            <a:spLocks noGrp="1"/>
          </p:cNvSpPr>
          <p:nvPr>
            <p:ph type="body" sz="quarter" idx="13"/>
          </p:nvPr>
        </p:nvSpPr>
        <p:spPr>
          <a:xfrm>
            <a:off x="1767427" y="4170218"/>
            <a:ext cx="20497363" cy="6705600"/>
          </a:xfrm>
          <a:prstGeom prst="rect">
            <a:avLst/>
          </a:prstGeom>
        </p:spPr>
        <p:txBody>
          <a:bodyPr lIns="0" tIns="0" rIns="0" bIns="0" numCol="3" spcCol="1260000"/>
          <a:lstStyle>
            <a:lvl1pPr marL="430213" indent="-430213" algn="l">
              <a:lnSpc>
                <a:spcPct val="100000"/>
              </a:lnSpc>
              <a:spcBef>
                <a:spcPts val="2000"/>
              </a:spcBef>
              <a:spcAft>
                <a:spcPts val="0"/>
              </a:spcAft>
              <a:buClrTx/>
              <a:buFont typeface="Arial" panose="020B0604020202020204" pitchFamily="34" charset="0"/>
              <a:buChar char="•"/>
              <a:defRPr sz="3500" b="0" i="0" u="none" cap="none">
                <a:solidFill>
                  <a:srgbClr val="000000"/>
                </a:solidFill>
                <a:latin typeface="+mn-lt"/>
              </a:defRPr>
            </a:lvl1pPr>
            <a:lvl2pPr marL="860426"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2pPr>
            <a:lvl3pPr marL="1290639"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3pPr>
            <a:lvl4pPr marL="1720852"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4pPr>
            <a:lvl5pPr marL="2151065"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descr="Krødsherad kommune">
            <a:extLst>
              <a:ext uri="{FF2B5EF4-FFF2-40B4-BE49-F238E27FC236}">
                <a16:creationId xmlns:a16="http://schemas.microsoft.com/office/drawing/2014/main" id="{04BEFE64-AB71-D26B-897B-51A87F0734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Tree>
    <p:extLst>
      <p:ext uri="{BB962C8B-B14F-4D97-AF65-F5344CB8AC3E}">
        <p14:creationId xmlns:p14="http://schemas.microsoft.com/office/powerpoint/2010/main" val="414387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lt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17D28C96-E5C7-45DE-9390-4E9A224189F5}" type="datetime1">
              <a:rPr lang="nb-NO" smtClean="0"/>
              <a:t>27.02.2025</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a:solidFill>
                  <a:schemeClr val="lt1"/>
                </a:solidFill>
              </a:rPr>
              <a:t>Krødsherad kommune</a:t>
            </a:r>
          </a:p>
        </p:txBody>
      </p:sp>
    </p:spTree>
    <p:extLst>
      <p:ext uri="{BB962C8B-B14F-4D97-AF65-F5344CB8AC3E}">
        <p14:creationId xmlns:p14="http://schemas.microsoft.com/office/powerpoint/2010/main" val="379940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1BACF41-7220-2364-4B5D-65EE17B4F366}"/>
              </a:ext>
            </a:extLst>
          </p:cNvPr>
          <p:cNvSpPr>
            <a:spLocks noGrp="1"/>
          </p:cNvSpPr>
          <p:nvPr>
            <p:ph type="title"/>
          </p:nvPr>
        </p:nvSpPr>
        <p:spPr>
          <a:xfrm>
            <a:off x="1767426" y="2600616"/>
            <a:ext cx="20847562" cy="923330"/>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BB870CF1-CA21-EE2A-B37E-A5203A56AF50}"/>
              </a:ext>
            </a:extLst>
          </p:cNvPr>
          <p:cNvSpPr>
            <a:spLocks noGrp="1"/>
          </p:cNvSpPr>
          <p:nvPr>
            <p:ph type="body" idx="1"/>
          </p:nvPr>
        </p:nvSpPr>
        <p:spPr>
          <a:xfrm>
            <a:off x="1767426" y="4170218"/>
            <a:ext cx="20847562" cy="7564580"/>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5BE544D-9D81-C8B2-3278-B84AF5C1F6A9}"/>
              </a:ext>
            </a:extLst>
          </p:cNvPr>
          <p:cNvSpPr>
            <a:spLocks noGrp="1"/>
          </p:cNvSpPr>
          <p:nvPr>
            <p:ph type="dt" sz="half" idx="2"/>
          </p:nvPr>
        </p:nvSpPr>
        <p:spPr>
          <a:xfrm>
            <a:off x="120207" y="-184659"/>
            <a:ext cx="5486043" cy="15389"/>
          </a:xfrm>
          <a:prstGeom prst="rect">
            <a:avLst/>
          </a:prstGeom>
        </p:spPr>
        <p:txBody>
          <a:bodyPr vert="horz" lIns="0" tIns="0" rIns="0" bIns="0" rtlCol="0" anchor="ctr">
            <a:spAutoFit/>
          </a:bodyPr>
          <a:lstStyle>
            <a:lvl1pPr algn="l">
              <a:defRPr sz="100">
                <a:solidFill>
                  <a:schemeClr val="tx1">
                    <a:tint val="82000"/>
                  </a:schemeClr>
                </a:solidFill>
              </a:defRPr>
            </a:lvl1pPr>
          </a:lstStyle>
          <a:p>
            <a:fld id="{BEC27EC5-3A9D-48DE-9168-BF8E3C89CA33}" type="datetime1">
              <a:rPr lang="nb-NO" smtClean="0"/>
              <a:t>27.02.2025</a:t>
            </a:fld>
            <a:endParaRPr lang="nb-NO"/>
          </a:p>
        </p:txBody>
      </p:sp>
      <p:sp>
        <p:nvSpPr>
          <p:cNvPr id="5" name="Plassholder for bunntekst 4">
            <a:extLst>
              <a:ext uri="{FF2B5EF4-FFF2-40B4-BE49-F238E27FC236}">
                <a16:creationId xmlns:a16="http://schemas.microsoft.com/office/drawing/2014/main" id="{9DAF4ED8-5972-F03E-0673-3298C36A3B0A}"/>
              </a:ext>
            </a:extLst>
          </p:cNvPr>
          <p:cNvSpPr>
            <a:spLocks noGrp="1"/>
          </p:cNvSpPr>
          <p:nvPr>
            <p:ph type="ftr" sz="quarter" idx="3"/>
          </p:nvPr>
        </p:nvSpPr>
        <p:spPr>
          <a:xfrm>
            <a:off x="3649804" y="12732321"/>
            <a:ext cx="8229064" cy="230832"/>
          </a:xfrm>
          <a:prstGeom prst="rect">
            <a:avLst/>
          </a:prstGeom>
        </p:spPr>
        <p:txBody>
          <a:bodyPr vert="horz" lIns="0" tIns="0" rIns="0" bIns="0" rtlCol="0" anchor="ctr">
            <a:spAutoFit/>
          </a:bodyPr>
          <a:lstStyle>
            <a:lvl1pPr algn="l">
              <a:defRPr sz="1500">
                <a:solidFill>
                  <a:schemeClr val="dk1"/>
                </a:solidFill>
                <a:latin typeface="Calibri Light" panose="020F0302020204030204" pitchFamily="34" charset="0"/>
                <a:ea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0AE52429-89CB-6D0E-145B-4ABA01FEA512}"/>
              </a:ext>
            </a:extLst>
          </p:cNvPr>
          <p:cNvSpPr>
            <a:spLocks noGrp="1"/>
          </p:cNvSpPr>
          <p:nvPr>
            <p:ph type="sldNum" sz="quarter" idx="4"/>
          </p:nvPr>
        </p:nvSpPr>
        <p:spPr>
          <a:xfrm>
            <a:off x="17220079" y="12698031"/>
            <a:ext cx="5486043" cy="307777"/>
          </a:xfrm>
          <a:prstGeom prst="rect">
            <a:avLst/>
          </a:prstGeom>
        </p:spPr>
        <p:txBody>
          <a:bodyPr vert="horz" lIns="0" tIns="0" rIns="0" bIns="0" rtlCol="0" anchor="ctr">
            <a:spAutoFit/>
          </a:bodyPr>
          <a:lstStyle>
            <a:lvl1pPr algn="r">
              <a:defRPr sz="2000">
                <a:solidFill>
                  <a:schemeClr val="dk1"/>
                </a:solidFill>
              </a:defRPr>
            </a:lvl1pPr>
          </a:lstStyle>
          <a:p>
            <a:fld id="{8F38CB8C-9F3F-4D9A-91AD-F1C485AF55CA}" type="slidenum">
              <a:rPr lang="nb-NO" smtClean="0"/>
              <a:pPr/>
              <a:t>‹#›</a:t>
            </a:fld>
            <a:endParaRPr lang="nb-NO"/>
          </a:p>
        </p:txBody>
      </p:sp>
      <p:cxnSp>
        <p:nvCxnSpPr>
          <p:cNvPr id="13" name="Rett linje 12">
            <a:extLst>
              <a:ext uri="{FF2B5EF4-FFF2-40B4-BE49-F238E27FC236}">
                <a16:creationId xmlns:a16="http://schemas.microsoft.com/office/drawing/2014/main" id="{D2AF0CEF-E1A6-CC11-0942-027553E87B56}"/>
              </a:ext>
            </a:extLst>
          </p:cNvPr>
          <p:cNvCxnSpPr/>
          <p:nvPr userDrawn="1"/>
        </p:nvCxnSpPr>
        <p:spPr>
          <a:xfrm>
            <a:off x="1714714" y="12538639"/>
            <a:ext cx="20955600" cy="0"/>
          </a:xfrm>
          <a:prstGeom prst="line">
            <a:avLst/>
          </a:prstGeom>
          <a:ln w="3810">
            <a:solidFill>
              <a:schemeClr val="tx1"/>
            </a:solidFill>
          </a:ln>
        </p:spPr>
        <p:style>
          <a:lnRef idx="2">
            <a:schemeClr val="accent1"/>
          </a:lnRef>
          <a:fillRef idx="0">
            <a:schemeClr val="accent1"/>
          </a:fillRef>
          <a:effectRef idx="1">
            <a:schemeClr val="accent1"/>
          </a:effectRef>
          <a:fontRef idx="minor">
            <a:schemeClr val="tx1"/>
          </a:fontRef>
        </p:style>
      </p:cxnSp>
      <p:pic>
        <p:nvPicPr>
          <p:cNvPr id="15" name="Grafikk 14">
            <a:extLst>
              <a:ext uri="{FF2B5EF4-FFF2-40B4-BE49-F238E27FC236}">
                <a16:creationId xmlns:a16="http://schemas.microsoft.com/office/drawing/2014/main" id="{739B7C8F-032F-1FA7-5DEC-EA2F1E749989}"/>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212812" y="12714305"/>
            <a:ext cx="280029" cy="356400"/>
          </a:xfrm>
          <a:prstGeom prst="rect">
            <a:avLst/>
          </a:prstGeom>
        </p:spPr>
      </p:pic>
      <p:sp>
        <p:nvSpPr>
          <p:cNvPr id="16" name="TekstSylinder 15">
            <a:extLst>
              <a:ext uri="{FF2B5EF4-FFF2-40B4-BE49-F238E27FC236}">
                <a16:creationId xmlns:a16="http://schemas.microsoft.com/office/drawing/2014/main" id="{692CB22A-9A04-EF83-D8BE-DF2226E41A20}"/>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a:solidFill>
                  <a:schemeClr val="tx1"/>
                </a:solidFill>
              </a:rPr>
              <a:t>Krødsherad kommune </a:t>
            </a:r>
          </a:p>
        </p:txBody>
      </p:sp>
    </p:spTree>
    <p:extLst>
      <p:ext uri="{BB962C8B-B14F-4D97-AF65-F5344CB8AC3E}">
        <p14:creationId xmlns:p14="http://schemas.microsoft.com/office/powerpoint/2010/main" val="257285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0" r:id="rId4"/>
    <p:sldLayoutId id="2147483670" r:id="rId5"/>
    <p:sldLayoutId id="2147483661" r:id="rId6"/>
    <p:sldLayoutId id="2147483671" r:id="rId7"/>
    <p:sldLayoutId id="2147483662" r:id="rId8"/>
    <p:sldLayoutId id="2147483651" r:id="rId9"/>
    <p:sldLayoutId id="2147483663" r:id="rId10"/>
    <p:sldLayoutId id="2147483664" r:id="rId11"/>
    <p:sldLayoutId id="2147483672" r:id="rId12"/>
    <p:sldLayoutId id="2147483673" r:id="rId13"/>
    <p:sldLayoutId id="2147483665" r:id="rId14"/>
    <p:sldLayoutId id="2147483674" r:id="rId15"/>
    <p:sldLayoutId id="2147483675" r:id="rId16"/>
    <p:sldLayoutId id="2147483666" r:id="rId17"/>
    <p:sldLayoutId id="2147483676" r:id="rId18"/>
    <p:sldLayoutId id="2147483677" r:id="rId19"/>
    <p:sldLayoutId id="2147483652" r:id="rId20"/>
    <p:sldLayoutId id="2147483678" r:id="rId21"/>
    <p:sldLayoutId id="2147483679" r:id="rId22"/>
    <p:sldLayoutId id="2147483667" r:id="rId23"/>
    <p:sldLayoutId id="2147483668" r:id="rId24"/>
  </p:sldLayoutIdLst>
  <p:hf hdr="0" dt="0"/>
  <p:txStyles>
    <p:titleStyle>
      <a:lvl1pPr algn="l" defTabSz="1828709"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430213" indent="-430213" algn="l" defTabSz="1828709" rtl="0" eaLnBrk="1" latinLnBrk="0" hangingPunct="1">
        <a:lnSpc>
          <a:spcPct val="100000"/>
        </a:lnSpc>
        <a:spcBef>
          <a:spcPts val="2000"/>
        </a:spcBef>
        <a:buFont typeface="Arial" panose="020B0604020202020204" pitchFamily="34" charset="0"/>
        <a:buChar char="•"/>
        <a:defRPr sz="3500" kern="1200">
          <a:solidFill>
            <a:schemeClr val="tx1"/>
          </a:solidFill>
          <a:latin typeface="+mn-lt"/>
          <a:ea typeface="+mn-ea"/>
          <a:cs typeface="+mn-cs"/>
        </a:defRPr>
      </a:lvl1pPr>
      <a:lvl2pPr marL="860426"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2pPr>
      <a:lvl3pPr marL="1290639"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3pPr>
      <a:lvl4pPr marL="1720852"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4pPr>
      <a:lvl5pPr marL="2151065"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E2BED94-7E94-4BD9-5215-7EAA85073866}"/>
              </a:ext>
            </a:extLst>
          </p:cNvPr>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71D1BAE-EC60-CFE6-4DA9-EC294B2E38AA}"/>
              </a:ext>
            </a:extLst>
          </p:cNvPr>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48EE232-E2E3-4F55-B5A0-8B5F434035B2}"/>
              </a:ext>
            </a:extLst>
          </p:cNvPr>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F0C99D8-0699-440D-8C47-64F7A9F1F707}" type="datetimeFigureOut">
              <a:rPr lang="nb-NO" smtClean="0"/>
              <a:t>27.02.2025</a:t>
            </a:fld>
            <a:endParaRPr lang="nb-NO"/>
          </a:p>
        </p:txBody>
      </p:sp>
      <p:sp>
        <p:nvSpPr>
          <p:cNvPr id="5" name="Plassholder for bunntekst 4">
            <a:extLst>
              <a:ext uri="{FF2B5EF4-FFF2-40B4-BE49-F238E27FC236}">
                <a16:creationId xmlns:a16="http://schemas.microsoft.com/office/drawing/2014/main" id="{FC2DF36F-724A-B029-3285-B75F8C26BB4A}"/>
              </a:ext>
            </a:extLst>
          </p:cNvPr>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CCFB0AD-03CF-466D-9796-BBB525CE6B1B}"/>
              </a:ext>
            </a:extLst>
          </p:cNvPr>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7950C381-EF86-4C47-B27B-56515380F9F4}" type="slidenum">
              <a:rPr lang="nb-NO" smtClean="0"/>
              <a:t>‹#›</a:t>
            </a:fld>
            <a:endParaRPr lang="nb-NO"/>
          </a:p>
        </p:txBody>
      </p:sp>
    </p:spTree>
    <p:extLst>
      <p:ext uri="{BB962C8B-B14F-4D97-AF65-F5344CB8AC3E}">
        <p14:creationId xmlns:p14="http://schemas.microsoft.com/office/powerpoint/2010/main" val="16603238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krodsherad.kommune.no/tjenester/kommunaltekniske-tjenester/vann-og-avlop/kommunedelplan-for-vann-avlop-overvann-og-vannmiljo/"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82D825-CE43-37C5-C3FB-2A5D6C2EE109}"/>
              </a:ext>
            </a:extLst>
          </p:cNvPr>
          <p:cNvSpPr>
            <a:spLocks noGrp="1"/>
          </p:cNvSpPr>
          <p:nvPr>
            <p:ph type="ctrTitle"/>
          </p:nvPr>
        </p:nvSpPr>
        <p:spPr>
          <a:xfrm>
            <a:off x="1991026" y="7145203"/>
            <a:ext cx="10696274" cy="2856047"/>
          </a:xfrm>
        </p:spPr>
        <p:txBody>
          <a:bodyPr vert="horz" lIns="0" tIns="0" rIns="0" bIns="0" rtlCol="0">
            <a:normAutofit fontScale="90000"/>
          </a:bodyPr>
          <a:lstStyle/>
          <a:p>
            <a:pPr>
              <a:spcBef>
                <a:spcPts val="2000"/>
              </a:spcBef>
              <a:buFont typeface="Arial" panose="020B0604020202020204" pitchFamily="34" charset="0"/>
            </a:pPr>
            <a:r>
              <a:rPr lang="nb-NO" sz="6600" b="1" i="1" dirty="0">
                <a:solidFill>
                  <a:schemeClr val="tx2"/>
                </a:solidFill>
                <a:latin typeface="+mn-lt"/>
                <a:ea typeface="+mn-ea"/>
                <a:cs typeface="+mn-cs"/>
              </a:rPr>
              <a:t>Eiendom og Infrastruktur</a:t>
            </a:r>
            <a:br>
              <a:rPr lang="nb-NO" sz="4000" b="1" i="1" dirty="0">
                <a:latin typeface="+mn-lt"/>
                <a:ea typeface="+mn-ea"/>
                <a:cs typeface="+mn-cs"/>
              </a:rPr>
            </a:br>
            <a:br>
              <a:rPr lang="nb-NO" sz="4000" b="1" i="1" dirty="0">
                <a:latin typeface="+mn-lt"/>
                <a:ea typeface="+mn-ea"/>
                <a:cs typeface="+mn-cs"/>
              </a:rPr>
            </a:br>
            <a:br>
              <a:rPr lang="nb-NO" sz="4000" b="1" i="1" dirty="0">
                <a:latin typeface="+mn-lt"/>
                <a:ea typeface="+mn-ea"/>
                <a:cs typeface="+mn-cs"/>
              </a:rPr>
            </a:br>
            <a:r>
              <a:rPr lang="nb-NO" sz="4000" b="1" i="1" dirty="0">
                <a:solidFill>
                  <a:schemeClr val="tx2"/>
                </a:solidFill>
                <a:latin typeface="+mn-lt"/>
                <a:ea typeface="+mn-ea"/>
                <a:cs typeface="+mn-cs"/>
              </a:rPr>
              <a:t>20.02.2025 Virksomhetsleder Bjørn Kristian Bråten</a:t>
            </a:r>
            <a:br>
              <a:rPr lang="nb-NO" sz="4000" b="1" i="1" dirty="0">
                <a:solidFill>
                  <a:schemeClr val="tx2"/>
                </a:solidFill>
                <a:latin typeface="+mn-lt"/>
                <a:ea typeface="+mn-ea"/>
                <a:cs typeface="+mn-cs"/>
              </a:rPr>
            </a:br>
            <a:endParaRPr lang="nb-NO" sz="5400" b="1" i="1" dirty="0">
              <a:solidFill>
                <a:schemeClr val="tx2"/>
              </a:solidFill>
              <a:latin typeface="+mn-lt"/>
              <a:ea typeface="+mn-ea"/>
              <a:cs typeface="+mn-cs"/>
            </a:endParaRPr>
          </a:p>
        </p:txBody>
      </p:sp>
      <p:sp>
        <p:nvSpPr>
          <p:cNvPr id="5" name="Plassholder for lysbildenummer 4">
            <a:extLst>
              <a:ext uri="{FF2B5EF4-FFF2-40B4-BE49-F238E27FC236}">
                <a16:creationId xmlns:a16="http://schemas.microsoft.com/office/drawing/2014/main" id="{210AF734-5B62-D305-7B2B-89F59893C36B}"/>
              </a:ext>
            </a:extLst>
          </p:cNvPr>
          <p:cNvSpPr>
            <a:spLocks noGrp="1"/>
          </p:cNvSpPr>
          <p:nvPr>
            <p:ph type="sldNum" sz="quarter" idx="12"/>
          </p:nvPr>
        </p:nvSpPr>
        <p:spPr/>
        <p:txBody>
          <a:bodyPr/>
          <a:lstStyle/>
          <a:p>
            <a:pPr>
              <a:spcAft>
                <a:spcPts val="600"/>
              </a:spcAft>
            </a:pPr>
            <a:fld id="{8F38CB8C-9F3F-4D9A-91AD-F1C485AF55CA}" type="slidenum">
              <a:rPr lang="nb-NO" smtClean="0"/>
              <a:pPr>
                <a:spcAft>
                  <a:spcPts val="600"/>
                </a:spcAft>
              </a:pPr>
              <a:t>1</a:t>
            </a:fld>
            <a:endParaRPr lang="nb-NO"/>
          </a:p>
        </p:txBody>
      </p:sp>
    </p:spTree>
    <p:extLst>
      <p:ext uri="{BB962C8B-B14F-4D97-AF65-F5344CB8AC3E}">
        <p14:creationId xmlns:p14="http://schemas.microsoft.com/office/powerpoint/2010/main" val="321642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AB251-C2DE-3001-4144-CB2BD837B6F5}"/>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B0FD601C-9A61-4A7E-AA41-39837DD52491}"/>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Norefjell RA – drift og gebyrer</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 Driftsutgifter er relativt stabile uavhengig av mengde avløpsvann</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Gebyrene beregnes ved å dele kostnader på antall m3 levert</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Fordelt levert mengde i 2024</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NVA  91%</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KK       5%</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Sigdal 4%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Det er derfor positivt for avløpsgebyrer til innbyggere i Krødsherad om Sigdal kommune leverer mer avløpsvann</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F6E32632-DA79-BE9D-F5F7-5F8925BCCDA8}"/>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782F26F5-8A12-1E16-692A-0731B4939D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8DFAF00-A359-5B2E-2B7C-63D63FB2A834}"/>
              </a:ext>
            </a:extLst>
          </p:cNvPr>
          <p:cNvSpPr>
            <a:spLocks noGrp="1"/>
          </p:cNvSpPr>
          <p:nvPr>
            <p:ph type="sldNum" sz="quarter" idx="12"/>
          </p:nvPr>
        </p:nvSpPr>
        <p:spPr/>
        <p:txBody>
          <a:bodyPr/>
          <a:lstStyle/>
          <a:p>
            <a:fld id="{8F38CB8C-9F3F-4D9A-91AD-F1C485AF55CA}" type="slidenum">
              <a:rPr lang="nb-NO" smtClean="0"/>
              <a:pPr/>
              <a:t>10</a:t>
            </a:fld>
            <a:endParaRPr lang="nb-NO"/>
          </a:p>
        </p:txBody>
      </p:sp>
    </p:spTree>
    <p:extLst>
      <p:ext uri="{BB962C8B-B14F-4D97-AF65-F5344CB8AC3E}">
        <p14:creationId xmlns:p14="http://schemas.microsoft.com/office/powerpoint/2010/main" val="214676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3A63-8EF9-972C-F15E-44457914A2F1}"/>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68129AF8-569B-4CD5-AABD-A44E3EFC210D}"/>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NVA - Nøkkeltall</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NVA har: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- 1061 abonnenter på vannforsyning og 1126 abonnenter på avløp.</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Herav flere sameier er registrert som 1 </a:t>
            </a:r>
            <a:r>
              <a:rPr lang="nb-NO" sz="3600" b="1" i="1" dirty="0" err="1">
                <a:solidFill>
                  <a:schemeClr val="tx2"/>
                </a:solidFill>
                <a:latin typeface="+mn-lt"/>
                <a:ea typeface="+mn-ea"/>
                <a:cs typeface="+mn-cs"/>
              </a:rPr>
              <a:t>abn</a:t>
            </a:r>
            <a:r>
              <a:rPr lang="nb-NO" sz="3600" b="1" i="1" dirty="0">
                <a:solidFill>
                  <a:schemeClr val="tx2"/>
                </a:solidFill>
                <a:latin typeface="+mn-lt"/>
                <a:ea typeface="+mn-ea"/>
                <a:cs typeface="+mn-cs"/>
              </a:rPr>
              <a:t>. – med over 500 boenheter samlet</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Kostnader i drift i 2024 på ca. 25 millioner kroner.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9E13D9D6-E26F-7717-244E-8CB6C0A6AD2D}"/>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64081C4A-5BBF-6393-939C-81CF12B765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30C1D5A-FA43-6A16-1C4F-FD67E283FDE5}"/>
              </a:ext>
            </a:extLst>
          </p:cNvPr>
          <p:cNvSpPr>
            <a:spLocks noGrp="1"/>
          </p:cNvSpPr>
          <p:nvPr>
            <p:ph type="sldNum" sz="quarter" idx="12"/>
          </p:nvPr>
        </p:nvSpPr>
        <p:spPr/>
        <p:txBody>
          <a:bodyPr/>
          <a:lstStyle/>
          <a:p>
            <a:fld id="{8F38CB8C-9F3F-4D9A-91AD-F1C485AF55CA}" type="slidenum">
              <a:rPr lang="nb-NO" smtClean="0"/>
              <a:pPr/>
              <a:t>11</a:t>
            </a:fld>
            <a:endParaRPr lang="nb-NO"/>
          </a:p>
        </p:txBody>
      </p:sp>
    </p:spTree>
    <p:extLst>
      <p:ext uri="{BB962C8B-B14F-4D97-AF65-F5344CB8AC3E}">
        <p14:creationId xmlns:p14="http://schemas.microsoft.com/office/powerpoint/2010/main" val="274197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7662-BC75-9F80-66B8-D1D15D7A832E}"/>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321EA34A-6719-CD2B-DA40-D3CE2A75728D}"/>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Krødsherad kommune - Nøkkeltall</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KK har: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- 724 abonnenter på vannforsyning og 506 abonnenter på avløp.</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Driftsinntekter i 2024 for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Offentlig vann ca. 6 millioner kroner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Offentlig avløp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16 millioner kroner, inklusive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- 1) NVA sine kjøp av rensing på Norefjell RA på 6,3 millioner kr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- 2) Refusjon av NVA sine investering på Norefjell RA,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5 millioner kr.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Krødsherad abonnenter står for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4,7 millioner kr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Norefjell RA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7 millioner kr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25156407-E177-CDDA-5969-68A7158EA91A}"/>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AF892D53-0819-2EE4-11A8-2A538CD7325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97C33B-0543-1E80-C1F2-FA7DBE64F813}"/>
              </a:ext>
            </a:extLst>
          </p:cNvPr>
          <p:cNvSpPr>
            <a:spLocks noGrp="1"/>
          </p:cNvSpPr>
          <p:nvPr>
            <p:ph type="sldNum" sz="quarter" idx="12"/>
          </p:nvPr>
        </p:nvSpPr>
        <p:spPr/>
        <p:txBody>
          <a:bodyPr/>
          <a:lstStyle/>
          <a:p>
            <a:fld id="{8F38CB8C-9F3F-4D9A-91AD-F1C485AF55CA}" type="slidenum">
              <a:rPr lang="nb-NO" smtClean="0"/>
              <a:pPr/>
              <a:t>12</a:t>
            </a:fld>
            <a:endParaRPr lang="nb-NO"/>
          </a:p>
        </p:txBody>
      </p:sp>
    </p:spTree>
    <p:extLst>
      <p:ext uri="{BB962C8B-B14F-4D97-AF65-F5344CB8AC3E}">
        <p14:creationId xmlns:p14="http://schemas.microsoft.com/office/powerpoint/2010/main" val="105910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D1D1C-007B-B9A2-9E72-526A045864CF}"/>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C78C353C-F822-7E33-71CC-8B1293583E82}"/>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Kommunedelplan VA – Behov og økonomiske konsekvenser</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 I mars 2023 vedtok kommunestyre kommunedelplan vann, avløp, overvann og vannmiljø</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Denne presenterer tiltak og investeringsbehov for de neste 10 – 20 årene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r>
              <a:rPr lang="nb-NO" sz="3600" b="1" i="1" dirty="0">
                <a:solidFill>
                  <a:schemeClr val="tx2"/>
                </a:solidFill>
                <a:latin typeface="+mn-lt"/>
                <a:ea typeface="+mn-ea"/>
                <a:cs typeface="+mn-cs"/>
                <a:hlinkClick r:id="rId2">
                  <a:extLst>
                    <a:ext uri="{A12FA001-AC4F-418D-AE19-62706E023703}">
                      <ahyp:hlinkClr xmlns:ahyp="http://schemas.microsoft.com/office/drawing/2018/hyperlinkcolor" val="tx"/>
                    </a:ext>
                  </a:extLst>
                </a:hlinkClick>
              </a:rPr>
              <a:t>https://www.krodsherad.kommune.no/tjenester/kommunaltekniske-tjenester/vann-og-avlop/kommunedelplan-for-vann-avlop-overvann-og-vannmiljo/</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Det er beregnet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15 millioner kroner i årlige investeringsbehov</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Utført og påstartet en del fra 2023: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Utskifting av dårlige kummer, utskifting av dårlig ledning   	   Byåsen, Sanering/renovering av VA på </a:t>
            </a:r>
            <a:r>
              <a:rPr lang="nb-NO" sz="3600" b="1" i="1" dirty="0" err="1">
                <a:solidFill>
                  <a:schemeClr val="tx2"/>
                </a:solidFill>
                <a:latin typeface="+mn-lt"/>
                <a:ea typeface="+mn-ea"/>
                <a:cs typeface="+mn-cs"/>
              </a:rPr>
              <a:t>klokkarplassen</a:t>
            </a:r>
            <a:r>
              <a:rPr lang="nb-NO" sz="3600" b="1" i="1" dirty="0">
                <a:solidFill>
                  <a:schemeClr val="tx2"/>
                </a:solidFill>
                <a:latin typeface="+mn-lt"/>
                <a:ea typeface="+mn-ea"/>
                <a:cs typeface="+mn-cs"/>
              </a:rPr>
              <a:t> 	    	   trykkøkning Noresund</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Skiftet 3 kloakkpumpestasjoner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Utskifting av vannledning Bjøre – Ødegården</a:t>
            </a:r>
            <a:br>
              <a:rPr lang="nb-NO" sz="3600" b="1" i="1" dirty="0">
                <a:solidFill>
                  <a:schemeClr val="tx2"/>
                </a:solidFill>
                <a:latin typeface="+mn-lt"/>
                <a:ea typeface="+mn-ea"/>
                <a:cs typeface="+mn-cs"/>
              </a:rPr>
            </a:br>
            <a:br>
              <a:rPr lang="nb-NO" sz="1100" dirty="0"/>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DDBC82B7-B036-C419-C470-3C4347C1A3D2}"/>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F1F6E140-3247-5EC1-BC89-3C902FEF364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213B0E5-7112-9E92-39D6-7F7B43B55515}"/>
              </a:ext>
            </a:extLst>
          </p:cNvPr>
          <p:cNvSpPr>
            <a:spLocks noGrp="1"/>
          </p:cNvSpPr>
          <p:nvPr>
            <p:ph type="sldNum" sz="quarter" idx="12"/>
          </p:nvPr>
        </p:nvSpPr>
        <p:spPr/>
        <p:txBody>
          <a:bodyPr/>
          <a:lstStyle/>
          <a:p>
            <a:fld id="{8F38CB8C-9F3F-4D9A-91AD-F1C485AF55CA}" type="slidenum">
              <a:rPr lang="nb-NO" smtClean="0"/>
              <a:pPr/>
              <a:t>13</a:t>
            </a:fld>
            <a:endParaRPr lang="nb-NO"/>
          </a:p>
        </p:txBody>
      </p:sp>
    </p:spTree>
    <p:extLst>
      <p:ext uri="{BB962C8B-B14F-4D97-AF65-F5344CB8AC3E}">
        <p14:creationId xmlns:p14="http://schemas.microsoft.com/office/powerpoint/2010/main" val="399658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2D086-6731-CEA2-B5B8-E1DAD4692B77}"/>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FE1330FF-3361-5C6E-5F4A-2E3B25915E94}"/>
              </a:ext>
            </a:extLst>
          </p:cNvPr>
          <p:cNvSpPr>
            <a:spLocks noGrp="1"/>
          </p:cNvSpPr>
          <p:nvPr>
            <p:ph type="ctrTitle"/>
          </p:nvPr>
        </p:nvSpPr>
        <p:spPr>
          <a:xfrm>
            <a:off x="16237919" y="5164002"/>
            <a:ext cx="6673107" cy="2523768"/>
          </a:xfrm>
        </p:spPr>
        <p:txBody>
          <a:bodyPr/>
          <a:lstStyle/>
          <a:p>
            <a:pPr marL="430213" marR="0" lvl="1" algn="l" defTabSz="1828709" rtl="0" eaLnBrk="1" fontAlgn="auto" latinLnBrk="0" hangingPunct="1">
              <a:lnSpc>
                <a:spcPct val="100000"/>
              </a:lnSpc>
              <a:spcBef>
                <a:spcPts val="1000"/>
              </a:spcBef>
              <a:spcAft>
                <a:spcPts val="0"/>
              </a:spcAft>
              <a:buClrTx/>
              <a:buSzTx/>
              <a:tabLst/>
              <a:defRPr/>
            </a:pPr>
            <a:r>
              <a:rPr lang="nb-NO" sz="5900" b="1" i="1" dirty="0">
                <a:solidFill>
                  <a:schemeClr val="tx2"/>
                </a:solidFill>
                <a:latin typeface="+mn-lt"/>
                <a:ea typeface="+mn-ea"/>
                <a:cs typeface="+mn-cs"/>
              </a:rPr>
              <a:t>Kommunale veier</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kumimoji="0" lang="nb-NO" sz="3500" b="0" i="0" u="none" strike="noStrike" kern="1200" cap="none" spc="0" normalizeH="0" baseline="0" noProof="0" dirty="0">
                <a:ln>
                  <a:noFill/>
                </a:ln>
                <a:solidFill>
                  <a:prstClr val="black"/>
                </a:solidFill>
                <a:effectLst/>
                <a:uLnTx/>
                <a:uFillTx/>
                <a:latin typeface="Calibri"/>
                <a:ea typeface="+mn-ea"/>
                <a:cs typeface="+mn-cs"/>
              </a:rPr>
              <a:t>54 kilometer kommunal vei</a:t>
            </a: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10" name="Undertittel 9">
            <a:extLst>
              <a:ext uri="{FF2B5EF4-FFF2-40B4-BE49-F238E27FC236}">
                <a16:creationId xmlns:a16="http://schemas.microsoft.com/office/drawing/2014/main" id="{3358A4DA-1EDC-A2D2-AD38-9688C6154DF6}"/>
              </a:ext>
            </a:extLst>
          </p:cNvPr>
          <p:cNvSpPr>
            <a:spLocks noGrp="1"/>
          </p:cNvSpPr>
          <p:nvPr>
            <p:ph type="subTitle" idx="1"/>
          </p:nvPr>
        </p:nvSpPr>
        <p:spPr/>
        <p:txBody>
          <a:bodyPr/>
          <a:lstStyle/>
          <a:p>
            <a:endParaRPr lang="nb-NO"/>
          </a:p>
        </p:txBody>
      </p:sp>
      <p:sp>
        <p:nvSpPr>
          <p:cNvPr id="5" name="Plassholder for bunntekst 4">
            <a:extLst>
              <a:ext uri="{FF2B5EF4-FFF2-40B4-BE49-F238E27FC236}">
                <a16:creationId xmlns:a16="http://schemas.microsoft.com/office/drawing/2014/main" id="{7C6D4D95-25E7-0EB1-BAAF-11907BF682F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92BFF31-3F05-2853-D6FC-E8C767DEBA22}"/>
              </a:ext>
            </a:extLst>
          </p:cNvPr>
          <p:cNvSpPr>
            <a:spLocks noGrp="1"/>
          </p:cNvSpPr>
          <p:nvPr>
            <p:ph type="sldNum" sz="quarter" idx="12"/>
          </p:nvPr>
        </p:nvSpPr>
        <p:spPr/>
        <p:txBody>
          <a:bodyPr/>
          <a:lstStyle/>
          <a:p>
            <a:fld id="{8F38CB8C-9F3F-4D9A-91AD-F1C485AF55CA}" type="slidenum">
              <a:rPr lang="nb-NO" smtClean="0"/>
              <a:pPr/>
              <a:t>14</a:t>
            </a:fld>
            <a:endParaRPr lang="nb-NO"/>
          </a:p>
        </p:txBody>
      </p:sp>
      <p:pic>
        <p:nvPicPr>
          <p:cNvPr id="17" name="Bilde 16">
            <a:extLst>
              <a:ext uri="{FF2B5EF4-FFF2-40B4-BE49-F238E27FC236}">
                <a16:creationId xmlns:a16="http://schemas.microsoft.com/office/drawing/2014/main" id="{6E838489-44F2-EF90-C001-D5FF56731B40}"/>
              </a:ext>
            </a:extLst>
          </p:cNvPr>
          <p:cNvPicPr>
            <a:picLocks noChangeAspect="1"/>
          </p:cNvPicPr>
          <p:nvPr/>
        </p:nvPicPr>
        <p:blipFill>
          <a:blip r:embed="rId2"/>
          <a:stretch>
            <a:fillRect/>
          </a:stretch>
        </p:blipFill>
        <p:spPr>
          <a:xfrm>
            <a:off x="47886" y="-1"/>
            <a:ext cx="10574718" cy="13617657"/>
          </a:xfrm>
          <a:prstGeom prst="rect">
            <a:avLst/>
          </a:prstGeom>
        </p:spPr>
      </p:pic>
    </p:spTree>
    <p:extLst>
      <p:ext uri="{BB962C8B-B14F-4D97-AF65-F5344CB8AC3E}">
        <p14:creationId xmlns:p14="http://schemas.microsoft.com/office/powerpoint/2010/main" val="190214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821E1-6C12-26B7-D804-2AF2627462EB}"/>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B91FCD8E-C326-36AD-6705-F1E4E27CDB1A}"/>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Drift av kommunale veier </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 Vinterdrift</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Brøyting utføres på egne avtaler på 6 roder 2021 – 2027</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Strøing utføres på egen avtale. En avtale på hele kommunen 2021-   	2027</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Brøyter Renseanlegg, pumpestasjoner og vannverk på Noresund i    egenregi</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Rammeavtale på gravetjenester tilknyttet vei. Varighet 2022 – 2024(2026)</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Utfører øvrige vedlikeholdsoppgaver på vei i egenregi. Lapping, skraping, stikkrennetining mm. Utføres av mannskaper fra VA eller Bygg.</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Driftsramme 2025: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4 millioner kr, vinterdrift utgjør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2,7 av dette.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Investeringsbudsjett: ca. 1,5 millioner kr pr år i økonomiplanperiode</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C27B1A57-8AF8-2B64-E1B7-39EB6F377C4F}"/>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6CC82804-2774-A945-BA27-E286A705341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D68DF3-2E7C-7DB9-7199-06B40FFE03EF}"/>
              </a:ext>
            </a:extLst>
          </p:cNvPr>
          <p:cNvSpPr>
            <a:spLocks noGrp="1"/>
          </p:cNvSpPr>
          <p:nvPr>
            <p:ph type="sldNum" sz="quarter" idx="12"/>
          </p:nvPr>
        </p:nvSpPr>
        <p:spPr/>
        <p:txBody>
          <a:bodyPr/>
          <a:lstStyle/>
          <a:p>
            <a:fld id="{8F38CB8C-9F3F-4D9A-91AD-F1C485AF55CA}" type="slidenum">
              <a:rPr lang="nb-NO" smtClean="0"/>
              <a:pPr/>
              <a:t>15</a:t>
            </a:fld>
            <a:endParaRPr lang="nb-NO"/>
          </a:p>
        </p:txBody>
      </p:sp>
    </p:spTree>
    <p:extLst>
      <p:ext uri="{BB962C8B-B14F-4D97-AF65-F5344CB8AC3E}">
        <p14:creationId xmlns:p14="http://schemas.microsoft.com/office/powerpoint/2010/main" val="3098291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3998C-0313-1A3B-8716-6A7A004177BA}"/>
            </a:ext>
          </a:extLst>
        </p:cNvPr>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D99BC40D-E939-3551-0C3F-DF36A92E29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EBA0D0B-10A4-1847-6EF5-705E802496EE}"/>
              </a:ext>
            </a:extLst>
          </p:cNvPr>
          <p:cNvSpPr>
            <a:spLocks noGrp="1"/>
          </p:cNvSpPr>
          <p:nvPr>
            <p:ph type="sldNum" sz="quarter" idx="12"/>
          </p:nvPr>
        </p:nvSpPr>
        <p:spPr/>
        <p:txBody>
          <a:bodyPr/>
          <a:lstStyle/>
          <a:p>
            <a:fld id="{8F38CB8C-9F3F-4D9A-91AD-F1C485AF55CA}" type="slidenum">
              <a:rPr lang="nb-NO" smtClean="0"/>
              <a:pPr/>
              <a:t>16</a:t>
            </a:fld>
            <a:endParaRPr lang="nb-NO"/>
          </a:p>
        </p:txBody>
      </p:sp>
      <p:sp>
        <p:nvSpPr>
          <p:cNvPr id="3" name="Tittel 2">
            <a:extLst>
              <a:ext uri="{FF2B5EF4-FFF2-40B4-BE49-F238E27FC236}">
                <a16:creationId xmlns:a16="http://schemas.microsoft.com/office/drawing/2014/main" id="{16D753BB-0A10-770A-8DA9-ED9BBC16FFFC}"/>
              </a:ext>
            </a:extLst>
          </p:cNvPr>
          <p:cNvSpPr>
            <a:spLocks noGrp="1"/>
          </p:cNvSpPr>
          <p:nvPr>
            <p:ph type="ctrTitle"/>
          </p:nvPr>
        </p:nvSpPr>
        <p:spPr>
          <a:xfrm>
            <a:off x="1451309" y="1408612"/>
            <a:ext cx="6673107" cy="2523768"/>
          </a:xfrm>
        </p:spPr>
        <p:txBody>
          <a:bodyPr/>
          <a:lstStyle/>
          <a:p>
            <a:pPr marL="430213" marR="0" lvl="1" algn="l" defTabSz="1828709" rtl="0" eaLnBrk="1" fontAlgn="auto" latinLnBrk="0" hangingPunct="1">
              <a:lnSpc>
                <a:spcPct val="100000"/>
              </a:lnSpc>
              <a:spcBef>
                <a:spcPts val="1000"/>
              </a:spcBef>
              <a:spcAft>
                <a:spcPts val="0"/>
              </a:spcAft>
              <a:buClrTx/>
              <a:buSzTx/>
              <a:tabLst/>
              <a:defRPr/>
            </a:pPr>
            <a:r>
              <a:rPr lang="nb-NO" sz="5900" b="1" i="1" dirty="0">
                <a:solidFill>
                  <a:schemeClr val="tx2"/>
                </a:solidFill>
                <a:latin typeface="+mn-lt"/>
                <a:ea typeface="+mn-ea"/>
                <a:cs typeface="+mn-cs"/>
              </a:rPr>
              <a:t>Kommunale Bygg</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Formålsbygg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Kombinerte bygg formål/næring</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Utleieboliger m/vedtak</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Utleieboliger u/vedtak</a:t>
            </a: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2" name="Undertittel 1">
            <a:extLst>
              <a:ext uri="{FF2B5EF4-FFF2-40B4-BE49-F238E27FC236}">
                <a16:creationId xmlns:a16="http://schemas.microsoft.com/office/drawing/2014/main" id="{CF3D21E1-4994-672D-D66A-814D736B2119}"/>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400752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5D95-A72D-BA4A-52A6-062C7B6F2B02}"/>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8AA9E63B-4E0B-0821-13EB-046065728051}"/>
              </a:ext>
            </a:extLst>
          </p:cNvPr>
          <p:cNvSpPr>
            <a:spLocks noGrp="1"/>
          </p:cNvSpPr>
          <p:nvPr>
            <p:ph type="ctrTitle"/>
          </p:nvPr>
        </p:nvSpPr>
        <p:spPr>
          <a:xfrm>
            <a:off x="1955466" y="1434012"/>
            <a:ext cx="10696274" cy="3108543"/>
          </a:xfrm>
        </p:spPr>
        <p:txBody>
          <a:bodyPr/>
          <a:lstStyle/>
          <a:p>
            <a:pPr marL="430213" marR="0" lvl="1" algn="l" defTabSz="1828709" rtl="0" eaLnBrk="1" fontAlgn="auto" latinLnBrk="0" hangingPunct="1">
              <a:lnSpc>
                <a:spcPct val="100000"/>
              </a:lnSpc>
              <a:spcBef>
                <a:spcPts val="1000"/>
              </a:spcBef>
              <a:spcAft>
                <a:spcPts val="0"/>
              </a:spcAft>
              <a:buClrTx/>
              <a:buSzTx/>
              <a:tabLst/>
              <a:defRPr/>
            </a:pPr>
            <a:r>
              <a:rPr lang="nb-NO" sz="3600" b="1" i="1" dirty="0">
                <a:solidFill>
                  <a:schemeClr val="tx2"/>
                </a:solidFill>
                <a:latin typeface="+mn-lt"/>
                <a:ea typeface="+mn-ea"/>
                <a:cs typeface="+mn-cs"/>
              </a:rPr>
              <a:t>Kommunehuset</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svømmehall</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Skole/samfunnshus x 2</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Barnehage x 2</a:t>
            </a:r>
            <a:br>
              <a:rPr lang="nb-NO" sz="3600" b="1" i="1" dirty="0">
                <a:solidFill>
                  <a:schemeClr val="tx2"/>
                </a:solidFill>
                <a:latin typeface="+mn-lt"/>
                <a:ea typeface="+mn-ea"/>
                <a:cs typeface="+mn-cs"/>
              </a:rPr>
            </a:br>
            <a:r>
              <a:rPr lang="nb-NO" sz="3600" b="1" i="1" dirty="0" err="1">
                <a:solidFill>
                  <a:schemeClr val="tx2"/>
                </a:solidFill>
                <a:latin typeface="+mn-lt"/>
                <a:ea typeface="+mn-ea"/>
                <a:cs typeface="+mn-cs"/>
              </a:rPr>
              <a:t>Kryllingheimenanlegget</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Brannstasjon/teknisk</a:t>
            </a:r>
            <a:br>
              <a:rPr lang="nb-NO" sz="3600" b="1" i="1" dirty="0">
                <a:solidFill>
                  <a:schemeClr val="tx2"/>
                </a:solidFill>
                <a:latin typeface="+mn-lt"/>
                <a:ea typeface="+mn-ea"/>
                <a:cs typeface="+mn-cs"/>
              </a:rPr>
            </a:br>
            <a:r>
              <a:rPr lang="nb-NO" sz="3600" b="1" i="1" dirty="0" err="1">
                <a:solidFill>
                  <a:schemeClr val="tx2"/>
                </a:solidFill>
                <a:latin typeface="+mn-lt"/>
                <a:ea typeface="+mn-ea"/>
                <a:cs typeface="+mn-cs"/>
              </a:rPr>
              <a:t>Nordekk</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Norefjellporten</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Lensmannsgården</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K4</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Rekkehus x 2</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Tomannsboliger x 3</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Leiligheter 4</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Enebolig 4</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Tråkkemaskingarasje, Klubbhus, Pakkhuset på Krøderbanen</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Frivillighetssentralen og smia på Noresund</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Alle bygg tilknyttet VA: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Høydebasseng 3, renseanlegg 2, </a:t>
            </a:r>
            <a:r>
              <a:rPr lang="nb-NO" sz="3600" b="1" i="1" dirty="0" err="1">
                <a:solidFill>
                  <a:schemeClr val="tx2"/>
                </a:solidFill>
                <a:latin typeface="+mn-lt"/>
                <a:ea typeface="+mn-ea"/>
                <a:cs typeface="+mn-cs"/>
              </a:rPr>
              <a:t>trykkforsterekere</a:t>
            </a:r>
            <a:r>
              <a:rPr lang="nb-NO" sz="3600" b="1" i="1" dirty="0">
                <a:solidFill>
                  <a:schemeClr val="tx2"/>
                </a:solidFill>
                <a:latin typeface="+mn-lt"/>
                <a:ea typeface="+mn-ea"/>
                <a:cs typeface="+mn-cs"/>
              </a:rPr>
              <a:t> vann, </a:t>
            </a:r>
            <a:r>
              <a:rPr lang="nb-NO" sz="3600" b="1" i="1" dirty="0" err="1">
                <a:solidFill>
                  <a:schemeClr val="tx2"/>
                </a:solidFill>
                <a:latin typeface="+mn-lt"/>
                <a:ea typeface="+mn-ea"/>
                <a:cs typeface="+mn-cs"/>
              </a:rPr>
              <a:t>kloakkpumestasjoner</a:t>
            </a:r>
            <a:r>
              <a:rPr lang="nb-NO" sz="3600" b="1" i="1" dirty="0">
                <a:solidFill>
                  <a:schemeClr val="tx2"/>
                </a:solidFill>
                <a:latin typeface="+mn-lt"/>
                <a:ea typeface="+mn-ea"/>
                <a:cs typeface="+mn-cs"/>
              </a:rPr>
              <a:t> </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248AB6D5-5CB1-A33E-FA4D-3C05C5EE9E57}"/>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56CDA0CF-3E57-9131-60CA-97F7DE57256F}"/>
              </a:ext>
            </a:extLst>
          </p:cNvPr>
          <p:cNvSpPr>
            <a:spLocks noGrp="1"/>
          </p:cNvSpPr>
          <p:nvPr>
            <p:ph type="sldNum" sz="quarter" idx="12"/>
          </p:nvPr>
        </p:nvSpPr>
        <p:spPr/>
        <p:txBody>
          <a:bodyPr/>
          <a:lstStyle/>
          <a:p>
            <a:fld id="{8F38CB8C-9F3F-4D9A-91AD-F1C485AF55CA}" type="slidenum">
              <a:rPr lang="nb-NO" smtClean="0"/>
              <a:pPr/>
              <a:t>17</a:t>
            </a:fld>
            <a:endParaRPr lang="nb-NO"/>
          </a:p>
        </p:txBody>
      </p:sp>
    </p:spTree>
    <p:extLst>
      <p:ext uri="{BB962C8B-B14F-4D97-AF65-F5344CB8AC3E}">
        <p14:creationId xmlns:p14="http://schemas.microsoft.com/office/powerpoint/2010/main" val="171391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3E4D0-7B9D-1642-810C-6B2339EE38C5}"/>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DF0FA521-C483-14C2-059D-6542629388F5}"/>
              </a:ext>
            </a:extLst>
          </p:cNvPr>
          <p:cNvSpPr>
            <a:spLocks noGrp="1"/>
          </p:cNvSpPr>
          <p:nvPr>
            <p:ph type="ctrTitle"/>
          </p:nvPr>
        </p:nvSpPr>
        <p:spPr>
          <a:xfrm>
            <a:off x="1721819" y="1925502"/>
            <a:ext cx="15213631" cy="9294948"/>
          </a:xfrm>
        </p:spPr>
        <p:txBody>
          <a:bodyPr/>
          <a:lstStyle/>
          <a:p>
            <a:r>
              <a:rPr lang="nb-NO" sz="5900" b="1" i="1" dirty="0">
                <a:solidFill>
                  <a:schemeClr val="tx2"/>
                </a:solidFill>
                <a:latin typeface="+mn-lt"/>
                <a:ea typeface="+mn-ea"/>
                <a:cs typeface="+mn-cs"/>
              </a:rPr>
              <a:t>Drift av kommunale bygg</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  3 driftsoperatører som drifter kommunale bygg</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Egne ansatte med Tømrer, rørlegger og elektro kompetanse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Rammeavtaler på tømrer, rørlegger, elektro og ventilasjon for større og mer        komplekse oppgaver.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Saksbehandler ivaretar dialog og avtaler med leietakere både privat og næring</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100 leieavtaler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10 millioner pr år leieinntekter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Driftsramme 2025: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11,5 millioner kr, Energi, kommunale avgifter og forsikring utgjør 7,5 av disse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Investeringsbudsjett: ca. 4 millioner kr pr år i økonomiplanperioden (uten de store prosjektene (skoler og brannstasjon)</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09075045-9389-6D5B-ECEB-CD2125D8195B}"/>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501E1FA6-A138-41C6-D4FC-A8C89FA936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B0C8C0F-9C34-6F5A-F197-22F46D7E0011}"/>
              </a:ext>
            </a:extLst>
          </p:cNvPr>
          <p:cNvSpPr>
            <a:spLocks noGrp="1"/>
          </p:cNvSpPr>
          <p:nvPr>
            <p:ph type="sldNum" sz="quarter" idx="12"/>
          </p:nvPr>
        </p:nvSpPr>
        <p:spPr/>
        <p:txBody>
          <a:bodyPr/>
          <a:lstStyle/>
          <a:p>
            <a:fld id="{8F38CB8C-9F3F-4D9A-91AD-F1C485AF55CA}" type="slidenum">
              <a:rPr lang="nb-NO" smtClean="0"/>
              <a:pPr/>
              <a:t>18</a:t>
            </a:fld>
            <a:endParaRPr lang="nb-NO"/>
          </a:p>
        </p:txBody>
      </p:sp>
    </p:spTree>
    <p:extLst>
      <p:ext uri="{BB962C8B-B14F-4D97-AF65-F5344CB8AC3E}">
        <p14:creationId xmlns:p14="http://schemas.microsoft.com/office/powerpoint/2010/main" val="23068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8859-EF1B-A651-B28E-15DB2344392A}"/>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6097E2E9-3496-4F13-D8EA-6FE11113E2B8}"/>
              </a:ext>
            </a:extLst>
          </p:cNvPr>
          <p:cNvSpPr>
            <a:spLocks noGrp="1"/>
          </p:cNvSpPr>
          <p:nvPr>
            <p:ph type="ctrTitle"/>
          </p:nvPr>
        </p:nvSpPr>
        <p:spPr>
          <a:xfrm>
            <a:off x="1427146" y="2307623"/>
            <a:ext cx="15702614" cy="3108543"/>
          </a:xfrm>
        </p:spPr>
        <p:txBody>
          <a:bodyPr/>
          <a:lstStyle/>
          <a:p>
            <a:r>
              <a:rPr lang="nb-NO" sz="5900" b="1" i="1" dirty="0">
                <a:solidFill>
                  <a:schemeClr val="tx2"/>
                </a:solidFill>
                <a:latin typeface="+mn-lt"/>
                <a:ea typeface="+mn-ea"/>
                <a:cs typeface="+mn-cs"/>
              </a:rPr>
              <a:t>Renhold – Ny avdeling under EIE fra 1.1.2025</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2400" b="1" i="1" dirty="0">
                <a:solidFill>
                  <a:schemeClr val="tx2"/>
                </a:solidFill>
                <a:latin typeface="+mn-lt"/>
                <a:ea typeface="+mn-ea"/>
                <a:cs typeface="+mn-cs"/>
              </a:rPr>
              <a:t>Renhold har frem til og med 2024 tilhørt den enkelte virksomhet og deres budsjetter. </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Det har til tider vært bruk av vikar på enkelte formålsbygg, mens det på andre bygg er ledig kapasitet</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Utfordrende å utvikle renholdere når dette ikke er primær oppgaver til virksomheten</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Ulik praksis </a:t>
            </a:r>
            <a:r>
              <a:rPr lang="nb-NO" sz="2400" b="1" i="1" dirty="0" err="1">
                <a:solidFill>
                  <a:schemeClr val="tx2"/>
                </a:solidFill>
                <a:latin typeface="+mn-lt"/>
                <a:ea typeface="+mn-ea"/>
                <a:cs typeface="+mn-cs"/>
              </a:rPr>
              <a:t>mht</a:t>
            </a:r>
            <a:r>
              <a:rPr lang="nb-NO" sz="2400" b="1" i="1" dirty="0">
                <a:solidFill>
                  <a:schemeClr val="tx2"/>
                </a:solidFill>
                <a:latin typeface="+mn-lt"/>
                <a:ea typeface="+mn-ea"/>
                <a:cs typeface="+mn-cs"/>
              </a:rPr>
              <a:t> til arbeidsklær, rutiner kvalitetssikring.</a:t>
            </a:r>
            <a:br>
              <a:rPr lang="nb-NO" sz="2400" b="1" i="1" dirty="0">
                <a:solidFill>
                  <a:schemeClr val="tx2"/>
                </a:solidFill>
                <a:latin typeface="+mn-lt"/>
                <a:ea typeface="+mn-ea"/>
                <a:cs typeface="+mn-cs"/>
              </a:rPr>
            </a:br>
            <a:br>
              <a:rPr lang="nb-NO" sz="2400" b="1" i="1" dirty="0">
                <a:solidFill>
                  <a:schemeClr val="tx2"/>
                </a:solidFill>
                <a:latin typeface="+mn-lt"/>
                <a:ea typeface="+mn-ea"/>
                <a:cs typeface="+mn-cs"/>
              </a:rPr>
            </a:b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Å samle renholderne under en paraply har ført til:</a:t>
            </a:r>
            <a:br>
              <a:rPr lang="nb-NO" sz="2400" b="1" i="1" dirty="0">
                <a:solidFill>
                  <a:schemeClr val="tx2"/>
                </a:solidFill>
                <a:latin typeface="+mn-lt"/>
                <a:ea typeface="+mn-ea"/>
                <a:cs typeface="+mn-cs"/>
              </a:rPr>
            </a:b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Strukturendring, frigitt tid til kjernevirksomhetene i livsløp</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Ny stilling som avdelingsleder under Eiendom &amp; Infrastruktur</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Avdelingsleder skal også utføre rollen som renholder </a:t>
            </a:r>
            <a:r>
              <a:rPr lang="nb-NO" sz="2400" b="1" i="1" dirty="0" err="1">
                <a:solidFill>
                  <a:schemeClr val="tx2"/>
                </a:solidFill>
                <a:latin typeface="+mn-lt"/>
                <a:ea typeface="+mn-ea"/>
                <a:cs typeface="+mn-cs"/>
              </a:rPr>
              <a:t>ca</a:t>
            </a:r>
            <a:r>
              <a:rPr lang="nb-NO" sz="2400" b="1" i="1" dirty="0">
                <a:solidFill>
                  <a:schemeClr val="tx2"/>
                </a:solidFill>
                <a:latin typeface="+mn-lt"/>
                <a:ea typeface="+mn-ea"/>
                <a:cs typeface="+mn-cs"/>
              </a:rPr>
              <a:t> 50/50</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Lite eller ingen praktiske endringer i hverdagen for de fleste renholderne</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Renholderne skal fortsatt ha sine faste formålsbygg, men det legges opp til flåtestyring ved behov, både gi hjelp til andre og få hjelp på eget bygg.</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Skape mer robusthet, ved fravær</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Legge til rette for enhetlig behandling av ansatte</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Styrke identitet og arbeidsmiljø</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Likebehandling kurs og utdanning</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Styrke internkontrollrutiner med fokus på NS-</a:t>
            </a:r>
            <a:r>
              <a:rPr lang="nb-NO" sz="2400" b="1" i="1" dirty="0" err="1">
                <a:solidFill>
                  <a:schemeClr val="tx2"/>
                </a:solidFill>
                <a:latin typeface="+mn-lt"/>
                <a:ea typeface="+mn-ea"/>
                <a:cs typeface="+mn-cs"/>
              </a:rPr>
              <a:t>Insta</a:t>
            </a:r>
            <a:r>
              <a:rPr lang="nb-NO" sz="2400" b="1" i="1" dirty="0">
                <a:solidFill>
                  <a:schemeClr val="tx2"/>
                </a:solidFill>
                <a:latin typeface="+mn-lt"/>
                <a:ea typeface="+mn-ea"/>
                <a:cs typeface="+mn-cs"/>
              </a:rPr>
              <a:t> 800</a:t>
            </a:r>
            <a:br>
              <a:rPr lang="nb-NO" sz="24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66D95872-3E7C-9875-F145-6BBBA3C2F7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D06D3EB-3224-14B8-0E0C-5D90B6F1B46C}"/>
              </a:ext>
            </a:extLst>
          </p:cNvPr>
          <p:cNvSpPr>
            <a:spLocks noGrp="1"/>
          </p:cNvSpPr>
          <p:nvPr>
            <p:ph type="sldNum" sz="quarter" idx="12"/>
          </p:nvPr>
        </p:nvSpPr>
        <p:spPr/>
        <p:txBody>
          <a:bodyPr/>
          <a:lstStyle/>
          <a:p>
            <a:fld id="{8F38CB8C-9F3F-4D9A-91AD-F1C485AF55CA}" type="slidenum">
              <a:rPr lang="nb-NO" smtClean="0"/>
              <a:pPr/>
              <a:t>19</a:t>
            </a:fld>
            <a:endParaRPr lang="nb-NO"/>
          </a:p>
        </p:txBody>
      </p:sp>
    </p:spTree>
    <p:extLst>
      <p:ext uri="{BB962C8B-B14F-4D97-AF65-F5344CB8AC3E}">
        <p14:creationId xmlns:p14="http://schemas.microsoft.com/office/powerpoint/2010/main" val="29931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6316"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3948EDD-6DEA-F7BF-5C04-0AE7A8170EB8}"/>
              </a:ext>
            </a:extLst>
          </p:cNvPr>
          <p:cNvSpPr>
            <a:spLocks noGrp="1"/>
          </p:cNvSpPr>
          <p:nvPr>
            <p:ph idx="1"/>
          </p:nvPr>
        </p:nvSpPr>
        <p:spPr>
          <a:xfrm>
            <a:off x="578290" y="0"/>
            <a:ext cx="12167459" cy="13716000"/>
          </a:xfrm>
        </p:spPr>
        <p:txBody>
          <a:bodyPr vert="horz" lIns="91440" tIns="45720" rIns="91440" bIns="45720" rtlCol="0" anchor="t">
            <a:normAutofit/>
          </a:bodyPr>
          <a:lstStyle/>
          <a:p>
            <a:pPr marL="456565" indent="-456565">
              <a:buFont typeface="Wingdings" panose="020B0604020202020204" pitchFamily="34" charset="0"/>
              <a:buChar char="q"/>
            </a:pPr>
            <a:endParaRPr lang="nb-NO" sz="4000" b="1" dirty="0">
              <a:cs typeface="Calibri" panose="020F0502020204030204"/>
            </a:endParaRPr>
          </a:p>
          <a:p>
            <a:pPr marL="0" indent="0">
              <a:buNone/>
            </a:pPr>
            <a:r>
              <a:rPr lang="nb-NO" sz="5400" b="1" i="1" dirty="0">
                <a:ea typeface="+mn-lt"/>
                <a:cs typeface="+mn-lt"/>
              </a:rPr>
              <a:t>Innhold</a:t>
            </a:r>
          </a:p>
          <a:p>
            <a:pPr marL="456565" indent="-456565">
              <a:buFont typeface="Wingdings" panose="020B0604020202020204" pitchFamily="34" charset="0"/>
              <a:buChar char="q"/>
            </a:pPr>
            <a:r>
              <a:rPr lang="nb-NO" sz="4000" dirty="0">
                <a:ea typeface="+mn-lt"/>
                <a:cs typeface="+mn-lt"/>
              </a:rPr>
              <a:t>Introduksjon av virksomheten</a:t>
            </a:r>
          </a:p>
          <a:p>
            <a:pPr marL="456565" indent="-456565">
              <a:buFont typeface="Wingdings" panose="020B0604020202020204" pitchFamily="34" charset="0"/>
              <a:buChar char="q"/>
            </a:pPr>
            <a:r>
              <a:rPr lang="nb-NO" sz="4000" dirty="0">
                <a:ea typeface="+mn-lt"/>
                <a:cs typeface="+mn-lt"/>
              </a:rPr>
              <a:t>Organisasjonsstruktur</a:t>
            </a:r>
          </a:p>
          <a:p>
            <a:pPr marL="456565" indent="-456565">
              <a:buFont typeface="Wingdings" panose="020B0604020202020204" pitchFamily="34" charset="0"/>
              <a:buChar char="q"/>
            </a:pPr>
            <a:r>
              <a:rPr lang="nb-NO" sz="4000" dirty="0">
                <a:ea typeface="+mn-lt"/>
                <a:cs typeface="+mn-lt"/>
              </a:rPr>
              <a:t>Vann og Avløp: Drift og Økonomi</a:t>
            </a:r>
          </a:p>
          <a:p>
            <a:pPr marL="456565" indent="-456565">
              <a:buFont typeface="Wingdings" panose="020B0604020202020204" pitchFamily="34" charset="0"/>
              <a:buChar char="q"/>
            </a:pPr>
            <a:r>
              <a:rPr lang="nb-NO" sz="4000" dirty="0">
                <a:ea typeface="+mn-lt"/>
                <a:cs typeface="+mn-lt"/>
              </a:rPr>
              <a:t>Øvrig drift, Bygg, vei og renhold</a:t>
            </a:r>
          </a:p>
          <a:p>
            <a:pPr marL="456565" indent="-456565">
              <a:buFont typeface="Wingdings" panose="020B0604020202020204" pitchFamily="34" charset="0"/>
              <a:buChar char="q"/>
            </a:pPr>
            <a:r>
              <a:rPr lang="nb-NO" sz="4000" dirty="0">
                <a:ea typeface="+mn-lt"/>
                <a:cs typeface="+mn-lt"/>
              </a:rPr>
              <a:t>Hovedplan VA: Behov og konsekvenser</a:t>
            </a:r>
          </a:p>
          <a:p>
            <a:pPr marL="456565" indent="-456565">
              <a:buFont typeface="Wingdings" panose="020B0604020202020204" pitchFamily="34" charset="0"/>
              <a:buChar char="q"/>
            </a:pPr>
            <a:r>
              <a:rPr lang="nb-NO" sz="4000" dirty="0">
                <a:ea typeface="+mn-lt"/>
                <a:cs typeface="+mn-lt"/>
              </a:rPr>
              <a:t>Utfordringer og pågående/kommende prosjekter</a:t>
            </a:r>
          </a:p>
          <a:p>
            <a:pPr marL="456565" indent="-456565">
              <a:buFont typeface="Wingdings" panose="020B0604020202020204" pitchFamily="34" charset="0"/>
              <a:buChar char="q"/>
            </a:pPr>
            <a:r>
              <a:rPr lang="nb-NO" sz="4000" dirty="0">
                <a:ea typeface="+mn-lt"/>
                <a:cs typeface="+mn-lt"/>
              </a:rPr>
              <a:t>TØRN</a:t>
            </a:r>
          </a:p>
          <a:p>
            <a:pPr marL="456565" indent="-456565">
              <a:buFont typeface="Wingdings" panose="020B0604020202020204" pitchFamily="34" charset="0"/>
              <a:buChar char="q"/>
            </a:pPr>
            <a:endParaRPr lang="nb-NO" sz="4000" dirty="0">
              <a:ea typeface="+mn-lt"/>
              <a:cs typeface="+mn-lt"/>
            </a:endParaRPr>
          </a:p>
          <a:p>
            <a:pPr marL="0" indent="0">
              <a:buNone/>
            </a:pPr>
            <a:endParaRPr lang="nb-NO" sz="4000" dirty="0">
              <a:ea typeface="+mn-lt"/>
              <a:cs typeface="+mn-lt"/>
            </a:endParaRPr>
          </a:p>
          <a:p>
            <a:pPr marL="456565" indent="-456565">
              <a:buFont typeface="Wingdings" panose="020B0604020202020204" pitchFamily="34" charset="0"/>
              <a:buChar char="q"/>
            </a:pPr>
            <a:endParaRPr lang="nb-NO" sz="4000" dirty="0">
              <a:cs typeface="Calibri" panose="020F0502020204030204"/>
            </a:endParaRPr>
          </a:p>
          <a:p>
            <a:pPr marL="0" indent="0">
              <a:buNone/>
            </a:pPr>
            <a:endParaRPr lang="nb-NO" sz="900" dirty="0">
              <a:ea typeface="+mn-lt"/>
              <a:cs typeface="+mn-lt"/>
            </a:endParaRPr>
          </a:p>
          <a:p>
            <a:pPr marL="456565" indent="-456565">
              <a:buFont typeface="Wingdings" panose="020B0604020202020204" pitchFamily="34" charset="0"/>
              <a:buChar char="q"/>
            </a:pPr>
            <a:endParaRPr lang="nb-NO" sz="4000" dirty="0">
              <a:cs typeface="Calibri"/>
            </a:endParaRPr>
          </a:p>
        </p:txBody>
      </p:sp>
      <p:pic>
        <p:nvPicPr>
          <p:cNvPr id="5" name="Bilde 4" descr="How to Create a Team Meeting Agenda [+10 Free Agenda Templates]">
            <a:extLst>
              <a:ext uri="{FF2B5EF4-FFF2-40B4-BE49-F238E27FC236}">
                <a16:creationId xmlns:a16="http://schemas.microsoft.com/office/drawing/2014/main" id="{33C07A75-1ED3-C7B3-A3C9-570E07F70AC1}"/>
              </a:ext>
            </a:extLst>
          </p:cNvPr>
          <p:cNvPicPr>
            <a:picLocks noChangeAspect="1"/>
          </p:cNvPicPr>
          <p:nvPr/>
        </p:nvPicPr>
        <p:blipFill rotWithShape="1">
          <a:blip r:embed="rId2"/>
          <a:srcRect b="3958"/>
          <a:stretch/>
        </p:blipFill>
        <p:spPr>
          <a:xfrm>
            <a:off x="12457618" y="10"/>
            <a:ext cx="11924794" cy="13715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73032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7EC5-3CDB-A854-C27C-EE250434884F}"/>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4DAA9227-B8E6-834F-7853-CD942BAF6C47}"/>
              </a:ext>
            </a:extLst>
          </p:cNvPr>
          <p:cNvSpPr>
            <a:spLocks noGrp="1"/>
          </p:cNvSpPr>
          <p:nvPr>
            <p:ph type="ctrTitle"/>
          </p:nvPr>
        </p:nvSpPr>
        <p:spPr>
          <a:xfrm>
            <a:off x="1721819" y="1925502"/>
            <a:ext cx="15213631" cy="9294948"/>
          </a:xfrm>
        </p:spPr>
        <p:txBody>
          <a:bodyPr/>
          <a:lstStyle/>
          <a:p>
            <a:r>
              <a:rPr lang="nb-NO" sz="5900" b="1" i="1" dirty="0">
                <a:solidFill>
                  <a:schemeClr val="tx2"/>
                </a:solidFill>
                <a:latin typeface="+mn-lt"/>
                <a:ea typeface="+mn-ea"/>
                <a:cs typeface="+mn-cs"/>
              </a:rPr>
              <a:t>Renhold av kommunale bygg</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  10  (8,25 årsverk) renholdsoperatører som utfører renhold på følgende kommunale bygg</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a:t>
            </a:r>
            <a:r>
              <a:rPr lang="nb-NO" sz="3600" b="1" i="1" dirty="0" err="1">
                <a:solidFill>
                  <a:schemeClr val="tx2"/>
                </a:solidFill>
                <a:latin typeface="+mn-lt"/>
                <a:ea typeface="+mn-ea"/>
                <a:cs typeface="+mn-cs"/>
              </a:rPr>
              <a:t>Kryllingheimen</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Skoler, samfunnshus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Kommunehus og svømmehallen, samt badevakt ved denne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Begge barnehagene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Norefjellporten, legekontor, kontor og næring</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a:t>
            </a:r>
            <a:r>
              <a:rPr lang="nb-NO" sz="3600" b="1" i="1" dirty="0" err="1">
                <a:solidFill>
                  <a:schemeClr val="tx2"/>
                </a:solidFill>
                <a:latin typeface="+mn-lt"/>
                <a:ea typeface="+mn-ea"/>
                <a:cs typeface="+mn-cs"/>
              </a:rPr>
              <a:t>Frivilighetssentralen</a:t>
            </a:r>
            <a:r>
              <a:rPr lang="nb-NO" sz="3600" b="1" i="1" dirty="0">
                <a:solidFill>
                  <a:schemeClr val="tx2"/>
                </a:solidFill>
                <a:latin typeface="+mn-lt"/>
                <a:ea typeface="+mn-ea"/>
                <a:cs typeface="+mn-cs"/>
              </a:rPr>
              <a:t> og </a:t>
            </a:r>
            <a:r>
              <a:rPr lang="nb-NO" sz="3600" b="1" i="1" dirty="0" err="1">
                <a:solidFill>
                  <a:schemeClr val="tx2"/>
                </a:solidFill>
                <a:latin typeface="+mn-lt"/>
                <a:ea typeface="+mn-ea"/>
                <a:cs typeface="+mn-cs"/>
              </a:rPr>
              <a:t>Lensmannsgårdne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Norefjell Nett ( kjøper tjenesten av oss)</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Ny skole, idrettshall og brann/teknisk (under oppføring)</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Driftsramme 2025(overføres fra livsløp i første tertial):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6 millioner kr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42EF3E60-5C8B-FD22-57E3-5E90DEA07033}"/>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34BC6EA8-A810-3ABA-3595-9FEFE66E186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0D6FC6-8641-DE80-A857-3EFE020DC22D}"/>
              </a:ext>
            </a:extLst>
          </p:cNvPr>
          <p:cNvSpPr>
            <a:spLocks noGrp="1"/>
          </p:cNvSpPr>
          <p:nvPr>
            <p:ph type="sldNum" sz="quarter" idx="12"/>
          </p:nvPr>
        </p:nvSpPr>
        <p:spPr/>
        <p:txBody>
          <a:bodyPr/>
          <a:lstStyle/>
          <a:p>
            <a:fld id="{8F38CB8C-9F3F-4D9A-91AD-F1C485AF55CA}" type="slidenum">
              <a:rPr lang="nb-NO" smtClean="0"/>
              <a:pPr/>
              <a:t>20</a:t>
            </a:fld>
            <a:endParaRPr lang="nb-NO"/>
          </a:p>
        </p:txBody>
      </p:sp>
    </p:spTree>
    <p:extLst>
      <p:ext uri="{BB962C8B-B14F-4D97-AF65-F5344CB8AC3E}">
        <p14:creationId xmlns:p14="http://schemas.microsoft.com/office/powerpoint/2010/main" val="368034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70781-51C7-4B36-3503-2972A7B0A5AF}"/>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03DA8450-21B6-F1B7-05A0-0A0E656DEB23}"/>
              </a:ext>
            </a:extLst>
          </p:cNvPr>
          <p:cNvSpPr>
            <a:spLocks noGrp="1"/>
          </p:cNvSpPr>
          <p:nvPr>
            <p:ph type="ctrTitle"/>
          </p:nvPr>
        </p:nvSpPr>
        <p:spPr>
          <a:xfrm>
            <a:off x="1427146" y="2307623"/>
            <a:ext cx="15702614" cy="3108543"/>
          </a:xfrm>
        </p:spPr>
        <p:txBody>
          <a:bodyPr/>
          <a:lstStyle/>
          <a:p>
            <a:pPr marL="430213" marR="0" lvl="1" algn="l" defTabSz="1828709" rtl="0" eaLnBrk="1" fontAlgn="auto" latinLnBrk="0" hangingPunct="1">
              <a:lnSpc>
                <a:spcPct val="100000"/>
              </a:lnSpc>
              <a:spcBef>
                <a:spcPts val="1000"/>
              </a:spcBef>
              <a:spcAft>
                <a:spcPts val="0"/>
              </a:spcAft>
              <a:buClrTx/>
              <a:buSzTx/>
              <a:tabLst/>
              <a:defRPr/>
            </a:pPr>
            <a:r>
              <a:rPr lang="nb-NO" sz="5900" b="1" i="1" dirty="0">
                <a:solidFill>
                  <a:schemeClr val="tx2"/>
                </a:solidFill>
                <a:latin typeface="+mn-lt"/>
                <a:ea typeface="+mn-ea"/>
                <a:cs typeface="+mn-cs"/>
              </a:rPr>
              <a:t>Prosjekter – Pågående - Kommende</a:t>
            </a:r>
            <a:br>
              <a:rPr lang="nb-NO" sz="5900" b="1" i="1" dirty="0">
                <a:solidFill>
                  <a:schemeClr val="tx2"/>
                </a:solidFill>
                <a:latin typeface="+mn-lt"/>
                <a:ea typeface="+mn-ea"/>
                <a:cs typeface="+mn-cs"/>
              </a:rPr>
            </a:br>
            <a:r>
              <a:rPr lang="nb-NO" sz="5900" b="1" i="1" dirty="0">
                <a:solidFill>
                  <a:schemeClr val="tx2"/>
                </a:solidFill>
                <a:latin typeface="+mn-lt"/>
                <a:ea typeface="+mn-ea"/>
                <a:cs typeface="+mn-cs"/>
              </a:rPr>
              <a:t>- </a:t>
            </a:r>
            <a:r>
              <a:rPr lang="nb-NO" sz="3600" b="1" i="1" dirty="0">
                <a:solidFill>
                  <a:schemeClr val="tx2"/>
                </a:solidFill>
                <a:latin typeface="+mn-lt"/>
                <a:ea typeface="+mn-ea"/>
                <a:cs typeface="+mn-cs"/>
              </a:rPr>
              <a:t>Krødsherad Barneskole med flerbrukshall – pågår. Tas i bruk 1.1.2026</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Brannstasjon/Teknisk sentral – pågår. Tas i bruk 1.1.2026</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Krødsherad Ungdomsskole- prosjektering – Pågår. Konkurransegrunnlag høst 2025</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Småhus – pågår. Tas i bruk senest 1.9.2025</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Leineseter avløpsledning (NVA prosjekt, kommunal prosjektledelse) Oppstart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1. Mai</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GS Vei Norekrysset – Norefjellveien Oppstart ca.1 Mai</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Midlertidig </a:t>
            </a:r>
            <a:r>
              <a:rPr lang="nb-NO" sz="3600" b="1" i="1" dirty="0" err="1">
                <a:solidFill>
                  <a:schemeClr val="tx2"/>
                </a:solidFill>
                <a:latin typeface="+mn-lt"/>
                <a:ea typeface="+mn-ea"/>
                <a:cs typeface="+mn-cs"/>
              </a:rPr>
              <a:t>ungdomskole</a:t>
            </a:r>
            <a:r>
              <a:rPr lang="nb-NO" sz="3600" b="1" i="1" dirty="0">
                <a:solidFill>
                  <a:schemeClr val="tx2"/>
                </a:solidFill>
                <a:latin typeface="+mn-lt"/>
                <a:ea typeface="+mn-ea"/>
                <a:cs typeface="+mn-cs"/>
              </a:rPr>
              <a:t> – konkurranse vår 2025</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Returpunkter færre –større. Skistua tatt i bruk, </a:t>
            </a:r>
            <a:r>
              <a:rPr lang="nb-NO" sz="3600" b="1" i="1" dirty="0" err="1">
                <a:solidFill>
                  <a:schemeClr val="tx2"/>
                </a:solidFill>
                <a:latin typeface="+mn-lt"/>
                <a:ea typeface="+mn-ea"/>
                <a:cs typeface="+mn-cs"/>
              </a:rPr>
              <a:t>Norelia</a:t>
            </a:r>
            <a:r>
              <a:rPr lang="nb-NO" sz="3600" b="1" i="1" dirty="0">
                <a:solidFill>
                  <a:schemeClr val="tx2"/>
                </a:solidFill>
                <a:latin typeface="+mn-lt"/>
                <a:ea typeface="+mn-ea"/>
                <a:cs typeface="+mn-cs"/>
              </a:rPr>
              <a:t> ferdig vår 2025</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VA prosjekter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En del mindre prosjekter som kjøres på rammeavtaler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Flytteprosess skole. Krøderen – Noresund, Krøderen – Midlertidighet, Krøderen –lager.</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61BA10E2-581D-6A06-F271-DB917A87C47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F519321-716B-B086-D89C-AD76FF75DEA5}"/>
              </a:ext>
            </a:extLst>
          </p:cNvPr>
          <p:cNvSpPr>
            <a:spLocks noGrp="1"/>
          </p:cNvSpPr>
          <p:nvPr>
            <p:ph type="sldNum" sz="quarter" idx="12"/>
          </p:nvPr>
        </p:nvSpPr>
        <p:spPr/>
        <p:txBody>
          <a:bodyPr/>
          <a:lstStyle/>
          <a:p>
            <a:fld id="{8F38CB8C-9F3F-4D9A-91AD-F1C485AF55CA}" type="slidenum">
              <a:rPr lang="nb-NO" smtClean="0"/>
              <a:pPr/>
              <a:t>21</a:t>
            </a:fld>
            <a:endParaRPr lang="nb-NO"/>
          </a:p>
        </p:txBody>
      </p:sp>
    </p:spTree>
    <p:extLst>
      <p:ext uri="{BB962C8B-B14F-4D97-AF65-F5344CB8AC3E}">
        <p14:creationId xmlns:p14="http://schemas.microsoft.com/office/powerpoint/2010/main" val="249013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AFB6E-0D55-5420-FEE1-E60AD31B36D3}"/>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416B6275-8F1A-F78C-A07B-E89FD01142CD}"/>
              </a:ext>
            </a:extLst>
          </p:cNvPr>
          <p:cNvSpPr>
            <a:spLocks noGrp="1"/>
          </p:cNvSpPr>
          <p:nvPr>
            <p:ph type="ctrTitle"/>
          </p:nvPr>
        </p:nvSpPr>
        <p:spPr>
          <a:xfrm>
            <a:off x="1427146" y="2307623"/>
            <a:ext cx="15702614" cy="3108543"/>
          </a:xfrm>
        </p:spPr>
        <p:txBody>
          <a:bodyPr/>
          <a:lstStyle/>
          <a:p>
            <a:pPr marL="430213" marR="0" lvl="1" algn="l" defTabSz="1828709" rtl="0" eaLnBrk="1" fontAlgn="auto" latinLnBrk="0" hangingPunct="1">
              <a:lnSpc>
                <a:spcPct val="100000"/>
              </a:lnSpc>
              <a:spcBef>
                <a:spcPts val="1000"/>
              </a:spcBef>
              <a:spcAft>
                <a:spcPts val="0"/>
              </a:spcAft>
              <a:buClrTx/>
              <a:buSzTx/>
              <a:tabLst/>
              <a:defRPr/>
            </a:pPr>
            <a:r>
              <a:rPr lang="nb-NO" sz="5900" b="1" i="1" dirty="0">
                <a:solidFill>
                  <a:schemeClr val="tx2"/>
                </a:solidFill>
                <a:latin typeface="+mn-lt"/>
                <a:ea typeface="+mn-ea"/>
                <a:cs typeface="+mn-cs"/>
              </a:rPr>
              <a:t>Utfordringer</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5900" b="1" i="1" dirty="0">
                <a:solidFill>
                  <a:schemeClr val="tx2"/>
                </a:solidFill>
                <a:latin typeface="+mn-lt"/>
                <a:ea typeface="+mn-ea"/>
                <a:cs typeface="+mn-cs"/>
              </a:rPr>
              <a:t>- </a:t>
            </a:r>
            <a:r>
              <a:rPr lang="nb-NO" sz="3600" b="1" i="1" dirty="0">
                <a:solidFill>
                  <a:schemeClr val="tx2"/>
                </a:solidFill>
                <a:latin typeface="+mn-lt"/>
                <a:ea typeface="+mn-ea"/>
                <a:cs typeface="+mn-cs"/>
              </a:rPr>
              <a:t>Kapasitet, prosjektering – prosjektledelse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Knappe ressurser ut over ordinær drift. For eksempel til å bistå velforeninger, flyktningetjenesten osv.</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Forventnings gap i drift mot innbyggere - brukere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Gebyr økninger på VA – sammenheng med utbedringer og skjerpede krav</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Uavklart lager situasjon, og lager til skolemateriell i midlertidighet</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2" name="Undertittel 1">
            <a:extLst>
              <a:ext uri="{FF2B5EF4-FFF2-40B4-BE49-F238E27FC236}">
                <a16:creationId xmlns:a16="http://schemas.microsoft.com/office/drawing/2014/main" id="{3859161D-1352-EC17-1A73-62069EE8AC56}"/>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D727E8A2-0699-B333-8342-7E5A0357579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ECF27B0-3949-0A4D-21DD-DCEDE7564E0F}"/>
              </a:ext>
            </a:extLst>
          </p:cNvPr>
          <p:cNvSpPr>
            <a:spLocks noGrp="1"/>
          </p:cNvSpPr>
          <p:nvPr>
            <p:ph type="sldNum" sz="quarter" idx="12"/>
          </p:nvPr>
        </p:nvSpPr>
        <p:spPr/>
        <p:txBody>
          <a:bodyPr/>
          <a:lstStyle/>
          <a:p>
            <a:fld id="{8F38CB8C-9F3F-4D9A-91AD-F1C485AF55CA}" type="slidenum">
              <a:rPr lang="nb-NO" smtClean="0"/>
              <a:pPr/>
              <a:t>22</a:t>
            </a:fld>
            <a:endParaRPr lang="nb-NO"/>
          </a:p>
        </p:txBody>
      </p:sp>
    </p:spTree>
    <p:extLst>
      <p:ext uri="{BB962C8B-B14F-4D97-AF65-F5344CB8AC3E}">
        <p14:creationId xmlns:p14="http://schemas.microsoft.com/office/powerpoint/2010/main" val="382683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3C55-1D19-30F1-98E5-3EBE7E5FADDA}"/>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B88AB4CE-9336-56A9-AB8A-DB932A8467EC}"/>
              </a:ext>
            </a:extLst>
          </p:cNvPr>
          <p:cNvSpPr>
            <a:spLocks noGrp="1"/>
          </p:cNvSpPr>
          <p:nvPr>
            <p:ph type="ctrTitle"/>
          </p:nvPr>
        </p:nvSpPr>
        <p:spPr>
          <a:xfrm>
            <a:off x="1427146" y="2307623"/>
            <a:ext cx="15702614" cy="3108543"/>
          </a:xfrm>
        </p:spPr>
        <p:txBody>
          <a:bodyPr/>
          <a:lstStyle/>
          <a:p>
            <a:pPr marL="430213" marR="0" lvl="1" algn="l" defTabSz="1828709" rtl="0" eaLnBrk="1" fontAlgn="auto" latinLnBrk="0" hangingPunct="1">
              <a:lnSpc>
                <a:spcPct val="100000"/>
              </a:lnSpc>
              <a:spcBef>
                <a:spcPts val="1000"/>
              </a:spcBef>
              <a:spcAft>
                <a:spcPts val="0"/>
              </a:spcAft>
              <a:buClrTx/>
              <a:buSzTx/>
              <a:tabLst/>
              <a:defRPr/>
            </a:pPr>
            <a:r>
              <a:rPr lang="nb-NO" sz="5900" b="1" i="1" dirty="0">
                <a:solidFill>
                  <a:schemeClr val="tx2"/>
                </a:solidFill>
                <a:latin typeface="+mn-lt"/>
                <a:ea typeface="+mn-ea"/>
                <a:cs typeface="+mn-cs"/>
              </a:rPr>
              <a:t>Verbal oppdrag budsjett 2025</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 Lokale bedrifter i anbud</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-Status</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Effektivisering teknisk -TØRN</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Tanker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Status</a:t>
            </a: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795C9921-ED74-2D7A-B031-E6327BBC355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A5B13D5-5109-0EDA-E133-FE932219527E}"/>
              </a:ext>
            </a:extLst>
          </p:cNvPr>
          <p:cNvSpPr>
            <a:spLocks noGrp="1"/>
          </p:cNvSpPr>
          <p:nvPr>
            <p:ph type="sldNum" sz="quarter" idx="12"/>
          </p:nvPr>
        </p:nvSpPr>
        <p:spPr/>
        <p:txBody>
          <a:bodyPr/>
          <a:lstStyle/>
          <a:p>
            <a:fld id="{8F38CB8C-9F3F-4D9A-91AD-F1C485AF55CA}" type="slidenum">
              <a:rPr lang="nb-NO" smtClean="0"/>
              <a:pPr/>
              <a:t>23</a:t>
            </a:fld>
            <a:endParaRPr lang="nb-NO"/>
          </a:p>
        </p:txBody>
      </p:sp>
    </p:spTree>
    <p:extLst>
      <p:ext uri="{BB962C8B-B14F-4D97-AF65-F5344CB8AC3E}">
        <p14:creationId xmlns:p14="http://schemas.microsoft.com/office/powerpoint/2010/main" val="99487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EFCDC-79AA-AA19-3BDA-FBBF8792AA08}"/>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038655DF-F345-4159-BB87-223DCA53514A}"/>
              </a:ext>
            </a:extLst>
          </p:cNvPr>
          <p:cNvSpPr>
            <a:spLocks noGrp="1"/>
          </p:cNvSpPr>
          <p:nvPr>
            <p:ph type="ctrTitle"/>
          </p:nvPr>
        </p:nvSpPr>
        <p:spPr>
          <a:xfrm>
            <a:off x="1427146" y="2307623"/>
            <a:ext cx="15702614" cy="3108543"/>
          </a:xfrm>
        </p:spPr>
        <p:txBody>
          <a:bodyPr/>
          <a:lstStyle/>
          <a:p>
            <a:r>
              <a:rPr lang="nb-NO" sz="5400" b="1" i="1" dirty="0">
                <a:solidFill>
                  <a:schemeClr val="tx2"/>
                </a:solidFill>
                <a:latin typeface="+mn-lt"/>
                <a:ea typeface="+mn-ea"/>
                <a:cs typeface="+mn-cs"/>
              </a:rPr>
              <a:t>TØRN – Prosjekt i Eiendom og Infrastruktur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Gjennomført avdelingsmøte for oppstart.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Virksomhetsleder har satt opp punkter for kartlegging og tiltak. Mål å ha omforente punkter i avdelingen før påske.</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400" b="1" i="1" dirty="0">
                <a:solidFill>
                  <a:schemeClr val="tx2"/>
                </a:solidFill>
                <a:latin typeface="+mn-lt"/>
                <a:ea typeface="+mn-ea"/>
                <a:cs typeface="+mn-cs"/>
              </a:rPr>
              <a:t>T – Tjeneste</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5400" b="1" i="1" dirty="0">
                <a:solidFill>
                  <a:schemeClr val="tx2"/>
                </a:solidFill>
                <a:latin typeface="+mn-lt"/>
                <a:ea typeface="+mn-ea"/>
                <a:cs typeface="+mn-cs"/>
              </a:rPr>
              <a:t>Ø – Økonomi</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5400" b="1" i="1" dirty="0">
                <a:solidFill>
                  <a:schemeClr val="tx2"/>
                </a:solidFill>
                <a:latin typeface="+mn-lt"/>
                <a:ea typeface="+mn-ea"/>
                <a:cs typeface="+mn-cs"/>
              </a:rPr>
              <a:t>R  - Ressurser </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5400" b="1" i="1" dirty="0">
                <a:solidFill>
                  <a:schemeClr val="tx2"/>
                </a:solidFill>
                <a:latin typeface="+mn-lt"/>
                <a:ea typeface="+mn-ea"/>
                <a:cs typeface="+mn-cs"/>
              </a:rPr>
              <a:t>N – Nytte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95352CB5-DE10-41D1-CA82-84AB484DC75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9A4631-7676-5B2E-3A68-31B54E5C15B3}"/>
              </a:ext>
            </a:extLst>
          </p:cNvPr>
          <p:cNvSpPr>
            <a:spLocks noGrp="1"/>
          </p:cNvSpPr>
          <p:nvPr>
            <p:ph type="sldNum" sz="quarter" idx="12"/>
          </p:nvPr>
        </p:nvSpPr>
        <p:spPr/>
        <p:txBody>
          <a:bodyPr/>
          <a:lstStyle/>
          <a:p>
            <a:fld id="{8F38CB8C-9F3F-4D9A-91AD-F1C485AF55CA}" type="slidenum">
              <a:rPr lang="nb-NO" smtClean="0"/>
              <a:pPr/>
              <a:t>24</a:t>
            </a:fld>
            <a:endParaRPr lang="nb-NO"/>
          </a:p>
        </p:txBody>
      </p:sp>
    </p:spTree>
    <p:extLst>
      <p:ext uri="{BB962C8B-B14F-4D97-AF65-F5344CB8AC3E}">
        <p14:creationId xmlns:p14="http://schemas.microsoft.com/office/powerpoint/2010/main" val="213880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17948-223D-EC28-4EA0-F2AECA8BB720}"/>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6C485506-F1E6-2C60-80FF-335E9DCD98FE}"/>
              </a:ext>
            </a:extLst>
          </p:cNvPr>
          <p:cNvSpPr>
            <a:spLocks noGrp="1"/>
          </p:cNvSpPr>
          <p:nvPr>
            <p:ph type="ctrTitle"/>
          </p:nvPr>
        </p:nvSpPr>
        <p:spPr>
          <a:xfrm>
            <a:off x="1427146" y="2307623"/>
            <a:ext cx="15702614" cy="3108543"/>
          </a:xfrm>
        </p:spPr>
        <p:txBody>
          <a:bodyPr/>
          <a:lstStyle/>
          <a:p>
            <a:r>
              <a:rPr lang="nb-NO" sz="5400" b="1" i="1" dirty="0">
                <a:solidFill>
                  <a:schemeClr val="tx2"/>
                </a:solidFill>
                <a:latin typeface="+mn-lt"/>
                <a:ea typeface="+mn-ea"/>
                <a:cs typeface="+mn-cs"/>
              </a:rPr>
              <a:t>Foreløpig – Formål – Kartlegging – Tiltak</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3600" b="1" i="1" dirty="0">
                <a:solidFill>
                  <a:schemeClr val="tx2"/>
                </a:solidFill>
                <a:latin typeface="+mn-lt"/>
                <a:ea typeface="+mn-ea"/>
                <a:cs typeface="+mn-cs"/>
              </a:rPr>
              <a:t>1. Tjeneste</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Formål: Sikre at tjenestene i teknisk sektor leveres effektivt og oppfyller brukernes behov.</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Kartlegging:</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Hvilke tjenester leveres av teknisk sektor (vei, vann/avløp, renhold, </a:t>
            </a:r>
            <a:r>
              <a:rPr lang="nb-NO" sz="2800" b="1" i="1" dirty="0" err="1">
                <a:solidFill>
                  <a:schemeClr val="tx2"/>
                </a:solidFill>
                <a:latin typeface="+mn-lt"/>
                <a:ea typeface="+mn-ea"/>
                <a:cs typeface="+mn-cs"/>
              </a:rPr>
              <a:t>byggdrift</a:t>
            </a:r>
            <a:r>
              <a:rPr lang="nb-NO" sz="2800" b="1" i="1" dirty="0">
                <a:solidFill>
                  <a:schemeClr val="tx2"/>
                </a:solidFill>
                <a:latin typeface="+mn-lt"/>
                <a:ea typeface="+mn-ea"/>
                <a:cs typeface="+mn-cs"/>
              </a:rPr>
              <a:t>, renovasjon, park og plass. Mm.)?</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Hvordan oppleves tjenestene av innbyggere og brukere? (brukerundersøkelser, klager, tilbakemeldinger)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Finn flaskehalser eller problemområder som forsinker eller reduserer kvaliteten på tjenestene.</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Tiltak:</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Digitalisere serviceforespørsler og rapporteringssystemer.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Prioritere tjenester med høy </a:t>
            </a:r>
            <a:r>
              <a:rPr lang="nb-NO" sz="2800" b="1" i="1" dirty="0" err="1">
                <a:solidFill>
                  <a:schemeClr val="tx2"/>
                </a:solidFill>
                <a:latin typeface="+mn-lt"/>
                <a:ea typeface="+mn-ea"/>
                <a:cs typeface="+mn-cs"/>
              </a:rPr>
              <a:t>samfunnsnytte</a:t>
            </a:r>
            <a:r>
              <a:rPr lang="nb-NO" sz="2800" b="1" i="1" dirty="0">
                <a:solidFill>
                  <a:schemeClr val="tx2"/>
                </a:solidFill>
                <a:latin typeface="+mn-lt"/>
                <a:ea typeface="+mn-ea"/>
                <a:cs typeface="+mn-cs"/>
              </a:rPr>
              <a:t> og brukertilfredshet.</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Evaluere responstid for ulike oppgaver og etablere standarder for tjenestekvalitet.</a:t>
            </a:r>
            <a:br>
              <a:rPr lang="nb-NO" sz="2400" b="1" i="1" dirty="0">
                <a:solidFill>
                  <a:schemeClr val="tx2"/>
                </a:solidFill>
                <a:latin typeface="+mn-lt"/>
                <a:ea typeface="+mn-ea"/>
                <a:cs typeface="+mn-cs"/>
              </a:rPr>
            </a:br>
            <a:r>
              <a:rPr lang="nb-NO" sz="2400" b="1" i="1" dirty="0">
                <a:solidFill>
                  <a:schemeClr val="tx2"/>
                </a:solidFill>
                <a:latin typeface="+mn-lt"/>
                <a:ea typeface="+mn-ea"/>
                <a:cs typeface="+mn-cs"/>
              </a:rPr>
              <a:t>________________________________________</a:t>
            </a:r>
            <a:br>
              <a:rPr lang="nb-NO" sz="24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905A87A8-E4A3-0489-A055-DBF0B1A57D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5350A8-C871-F1E9-CC9F-2F46FD5C48C7}"/>
              </a:ext>
            </a:extLst>
          </p:cNvPr>
          <p:cNvSpPr>
            <a:spLocks noGrp="1"/>
          </p:cNvSpPr>
          <p:nvPr>
            <p:ph type="sldNum" sz="quarter" idx="12"/>
          </p:nvPr>
        </p:nvSpPr>
        <p:spPr/>
        <p:txBody>
          <a:bodyPr/>
          <a:lstStyle/>
          <a:p>
            <a:fld id="{8F38CB8C-9F3F-4D9A-91AD-F1C485AF55CA}" type="slidenum">
              <a:rPr lang="nb-NO" smtClean="0"/>
              <a:pPr/>
              <a:t>25</a:t>
            </a:fld>
            <a:endParaRPr lang="nb-NO"/>
          </a:p>
        </p:txBody>
      </p:sp>
    </p:spTree>
    <p:extLst>
      <p:ext uri="{BB962C8B-B14F-4D97-AF65-F5344CB8AC3E}">
        <p14:creationId xmlns:p14="http://schemas.microsoft.com/office/powerpoint/2010/main" val="417126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4779A-C044-31A7-7F19-147CE18AA1AE}"/>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8B70ABB6-2182-2374-E4C0-92EC8DA8DF5A}"/>
              </a:ext>
            </a:extLst>
          </p:cNvPr>
          <p:cNvSpPr>
            <a:spLocks noGrp="1"/>
          </p:cNvSpPr>
          <p:nvPr>
            <p:ph type="ctrTitle"/>
          </p:nvPr>
        </p:nvSpPr>
        <p:spPr>
          <a:xfrm>
            <a:off x="1427146" y="2307623"/>
            <a:ext cx="15702614" cy="3108543"/>
          </a:xfrm>
        </p:spPr>
        <p:txBody>
          <a:bodyPr/>
          <a:lstStyle/>
          <a:p>
            <a:r>
              <a:rPr lang="nb-NO" sz="5400" b="1" i="1" dirty="0">
                <a:solidFill>
                  <a:schemeClr val="tx2"/>
                </a:solidFill>
                <a:latin typeface="+mn-lt"/>
                <a:ea typeface="+mn-ea"/>
                <a:cs typeface="+mn-cs"/>
              </a:rPr>
              <a:t>Foreløpig – Formål – Kartlegging – Tiltak</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3600" b="1" i="1" dirty="0">
                <a:solidFill>
                  <a:schemeClr val="tx2"/>
                </a:solidFill>
                <a:latin typeface="+mn-lt"/>
                <a:ea typeface="+mn-ea"/>
                <a:cs typeface="+mn-cs"/>
              </a:rPr>
              <a:t>2. Økonomi</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Formål: Analysere og optimalisere kostnadene knyttet til drift av teknisk sektor.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Kartlegging:</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Hva er de største kostnadsdriverne (personell, utstyr, vedlikehold, serviceavtaler)?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Hvordan fordeles ressursene mellom ulike tjenesteområder i teknisk sektor?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Hvor er det økonomisk ineffektivitet, f.eks. overforbruk av ressurser eller feil investeringer?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Tiltak:</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Implementere energieffektive løsninger (LED-belysning, optimalisering av vannbruk).</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Evaluere </a:t>
            </a:r>
            <a:r>
              <a:rPr lang="nb-NO" sz="2800" b="1" i="1" dirty="0" err="1">
                <a:solidFill>
                  <a:schemeClr val="tx2"/>
                </a:solidFill>
                <a:latin typeface="+mn-lt"/>
                <a:ea typeface="+mn-ea"/>
                <a:cs typeface="+mn-cs"/>
              </a:rPr>
              <a:t>vedlikeholdsintervaller</a:t>
            </a:r>
            <a:r>
              <a:rPr lang="nb-NO" sz="2800" b="1" i="1" dirty="0">
                <a:solidFill>
                  <a:schemeClr val="tx2"/>
                </a:solidFill>
                <a:latin typeface="+mn-lt"/>
                <a:ea typeface="+mn-ea"/>
                <a:cs typeface="+mn-cs"/>
              </a:rPr>
              <a:t> – overgang fra reaktivt til forebyggende vedlikehold.</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Sammenligne oss med andre kommuner for å identifisere beste praksis og redusere kostnader.</a:t>
            </a:r>
            <a:br>
              <a:rPr lang="nb-NO" sz="28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E625A891-6FAF-DA0D-BE74-378BDE0F844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B838BA-8FB8-DF69-026F-3B701D26AFFF}"/>
              </a:ext>
            </a:extLst>
          </p:cNvPr>
          <p:cNvSpPr>
            <a:spLocks noGrp="1"/>
          </p:cNvSpPr>
          <p:nvPr>
            <p:ph type="sldNum" sz="quarter" idx="12"/>
          </p:nvPr>
        </p:nvSpPr>
        <p:spPr/>
        <p:txBody>
          <a:bodyPr/>
          <a:lstStyle/>
          <a:p>
            <a:fld id="{8F38CB8C-9F3F-4D9A-91AD-F1C485AF55CA}" type="slidenum">
              <a:rPr lang="nb-NO" smtClean="0"/>
              <a:pPr/>
              <a:t>26</a:t>
            </a:fld>
            <a:endParaRPr lang="nb-NO"/>
          </a:p>
        </p:txBody>
      </p:sp>
    </p:spTree>
    <p:extLst>
      <p:ext uri="{BB962C8B-B14F-4D97-AF65-F5344CB8AC3E}">
        <p14:creationId xmlns:p14="http://schemas.microsoft.com/office/powerpoint/2010/main" val="355934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4D746-1D5A-48A6-FE4D-DCFD5DF1A897}"/>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449E7377-C983-D578-865D-70B33AFF5A2E}"/>
              </a:ext>
            </a:extLst>
          </p:cNvPr>
          <p:cNvSpPr>
            <a:spLocks noGrp="1"/>
          </p:cNvSpPr>
          <p:nvPr>
            <p:ph type="ctrTitle"/>
          </p:nvPr>
        </p:nvSpPr>
        <p:spPr>
          <a:xfrm>
            <a:off x="1427146" y="2307623"/>
            <a:ext cx="15702614" cy="3108543"/>
          </a:xfrm>
        </p:spPr>
        <p:txBody>
          <a:bodyPr/>
          <a:lstStyle/>
          <a:p>
            <a:r>
              <a:rPr lang="nb-NO" sz="5400" b="1" i="1" dirty="0">
                <a:solidFill>
                  <a:schemeClr val="tx2"/>
                </a:solidFill>
                <a:latin typeface="+mn-lt"/>
                <a:ea typeface="+mn-ea"/>
                <a:cs typeface="+mn-cs"/>
              </a:rPr>
              <a:t>Foreløpig – Formål – Kartlegging – Tiltak</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3600" b="1" i="1" dirty="0">
                <a:solidFill>
                  <a:schemeClr val="tx2"/>
                </a:solidFill>
                <a:latin typeface="+mn-lt"/>
                <a:ea typeface="+mn-ea"/>
                <a:cs typeface="+mn-cs"/>
              </a:rPr>
              <a:t>3. Ressurser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Formål: Utnytte driftsoperatører, renholdere og utstyr effektivt.</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Kartlegging:</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Hvilken kompetanse og kapasitet har driftsoperatørene og renholderne?</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Hvordan fordeles arbeidsoppgavene? Er det overlapping eller underutnyttelse?</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Er utstyret tilpasset behovet, og er det riktig vedlikeholdt?</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Tiltak:</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Kompetanseheving: Tilby kurs i ny teknologi eller effektive arbeidsmetoder.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Optimalisere ansvarsområder og arbeidsfordeling for å sikre jevn arbeidsbelastning.</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Bruke teknologi som sensorer eller GPS-sporing for å forbedre ressursplanleggingen.</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Vurdere samarbeid mellom kommuner for å dele ressurser (f.eks. spesialutstyr).</a:t>
            </a:r>
            <a:br>
              <a:rPr lang="nb-NO" sz="28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84CCCA3B-8F00-1C60-A83F-53F5CD906F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29BF568-3B01-477A-1442-14C0422E8993}"/>
              </a:ext>
            </a:extLst>
          </p:cNvPr>
          <p:cNvSpPr>
            <a:spLocks noGrp="1"/>
          </p:cNvSpPr>
          <p:nvPr>
            <p:ph type="sldNum" sz="quarter" idx="12"/>
          </p:nvPr>
        </p:nvSpPr>
        <p:spPr/>
        <p:txBody>
          <a:bodyPr/>
          <a:lstStyle/>
          <a:p>
            <a:fld id="{8F38CB8C-9F3F-4D9A-91AD-F1C485AF55CA}" type="slidenum">
              <a:rPr lang="nb-NO" smtClean="0"/>
              <a:pPr/>
              <a:t>27</a:t>
            </a:fld>
            <a:endParaRPr lang="nb-NO"/>
          </a:p>
        </p:txBody>
      </p:sp>
    </p:spTree>
    <p:extLst>
      <p:ext uri="{BB962C8B-B14F-4D97-AF65-F5344CB8AC3E}">
        <p14:creationId xmlns:p14="http://schemas.microsoft.com/office/powerpoint/2010/main" val="1433641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9A9D-56E3-1BC2-48F3-11B782D863AD}"/>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27E65C97-3B25-C280-79C3-723ADABDC2EB}"/>
              </a:ext>
            </a:extLst>
          </p:cNvPr>
          <p:cNvSpPr>
            <a:spLocks noGrp="1"/>
          </p:cNvSpPr>
          <p:nvPr>
            <p:ph type="ctrTitle"/>
          </p:nvPr>
        </p:nvSpPr>
        <p:spPr>
          <a:xfrm>
            <a:off x="1427146" y="2307623"/>
            <a:ext cx="15702614" cy="3108543"/>
          </a:xfrm>
        </p:spPr>
        <p:txBody>
          <a:bodyPr/>
          <a:lstStyle/>
          <a:p>
            <a:r>
              <a:rPr lang="nb-NO" sz="5400" b="1" i="1" dirty="0">
                <a:solidFill>
                  <a:schemeClr val="tx2"/>
                </a:solidFill>
                <a:latin typeface="+mn-lt"/>
                <a:ea typeface="+mn-ea"/>
                <a:cs typeface="+mn-cs"/>
              </a:rPr>
              <a:t>Foreløpig – Formål – Kartlegging – Tiltak</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3600" b="1" i="1" dirty="0">
                <a:solidFill>
                  <a:schemeClr val="tx2"/>
                </a:solidFill>
                <a:latin typeface="+mn-lt"/>
                <a:ea typeface="+mn-ea"/>
                <a:cs typeface="+mn-cs"/>
              </a:rPr>
              <a:t>4. Nytte</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Formål: Måle effekten av teknisk sektors tjenester på innbyggere, miljø og samfunn.</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Kartlegging:</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Hva er de målbare effektene av tjenestene (trygge veier, rent drikkevann, fungerende avløp, rene bygg)?</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Hvordan oppfattes verdien av tjenestene av innbyggere og andre aktører?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Har teknisk sektor bidratt til </a:t>
            </a:r>
            <a:r>
              <a:rPr lang="nb-NO" sz="2800" b="1" i="1" dirty="0" err="1">
                <a:solidFill>
                  <a:schemeClr val="tx2"/>
                </a:solidFill>
                <a:latin typeface="+mn-lt"/>
                <a:ea typeface="+mn-ea"/>
                <a:cs typeface="+mn-cs"/>
              </a:rPr>
              <a:t>bærekraftsmålene</a:t>
            </a:r>
            <a:r>
              <a:rPr lang="nb-NO" sz="2800" b="1" i="1" dirty="0">
                <a:solidFill>
                  <a:schemeClr val="tx2"/>
                </a:solidFill>
                <a:latin typeface="+mn-lt"/>
                <a:ea typeface="+mn-ea"/>
                <a:cs typeface="+mn-cs"/>
              </a:rPr>
              <a:t> i kommunen?</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	</a:t>
            </a:r>
            <a:r>
              <a:rPr lang="nb-NO" sz="3600" b="1" i="1" dirty="0">
                <a:solidFill>
                  <a:schemeClr val="tx2"/>
                </a:solidFill>
                <a:latin typeface="+mn-lt"/>
                <a:ea typeface="+mn-ea"/>
                <a:cs typeface="+mn-cs"/>
              </a:rPr>
              <a:t>Tiltak:</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Definere konkrete måleindikatorer, f.eks. redusert klimagassutslipp, antall henvendelser løst innen tidsfrister.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Øke innbyggerinvolvering gjennom åpne plattformer for tilbakemeldinger.</a:t>
            </a:r>
            <a:br>
              <a:rPr lang="nb-NO" sz="2800" b="1" i="1" dirty="0">
                <a:solidFill>
                  <a:schemeClr val="tx2"/>
                </a:solidFill>
                <a:latin typeface="+mn-lt"/>
                <a:ea typeface="+mn-ea"/>
                <a:cs typeface="+mn-cs"/>
              </a:rPr>
            </a:br>
            <a:r>
              <a:rPr lang="nb-NO" sz="2800" b="1" i="1" dirty="0">
                <a:solidFill>
                  <a:schemeClr val="tx2"/>
                </a:solidFill>
                <a:latin typeface="+mn-lt"/>
                <a:ea typeface="+mn-ea"/>
                <a:cs typeface="+mn-cs"/>
              </a:rPr>
              <a:t>o	Evaluere tjenestenes langsiktige innvirkning, f.eks. hvordan bedre vedlikehold av va nettet reduserer uventede lekkasjer. </a:t>
            </a:r>
            <a:br>
              <a:rPr lang="nb-NO" sz="5400" b="1" i="1" dirty="0">
                <a:solidFill>
                  <a:schemeClr val="tx2"/>
                </a:solidFill>
                <a:latin typeface="+mn-lt"/>
                <a:ea typeface="+mn-ea"/>
                <a:cs typeface="+mn-cs"/>
              </a:rPr>
            </a:br>
            <a:br>
              <a:rPr lang="nb-NO" sz="28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F1D0CFCC-7D16-7422-FFB7-03F0AF1EDB8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478CFDF-3C55-35FC-1CF5-81702A4484D1}"/>
              </a:ext>
            </a:extLst>
          </p:cNvPr>
          <p:cNvSpPr>
            <a:spLocks noGrp="1"/>
          </p:cNvSpPr>
          <p:nvPr>
            <p:ph type="sldNum" sz="quarter" idx="12"/>
          </p:nvPr>
        </p:nvSpPr>
        <p:spPr/>
        <p:txBody>
          <a:bodyPr/>
          <a:lstStyle/>
          <a:p>
            <a:fld id="{8F38CB8C-9F3F-4D9A-91AD-F1C485AF55CA}" type="slidenum">
              <a:rPr lang="nb-NO" smtClean="0"/>
              <a:pPr/>
              <a:t>28</a:t>
            </a:fld>
            <a:endParaRPr lang="nb-NO"/>
          </a:p>
        </p:txBody>
      </p:sp>
    </p:spTree>
    <p:extLst>
      <p:ext uri="{BB962C8B-B14F-4D97-AF65-F5344CB8AC3E}">
        <p14:creationId xmlns:p14="http://schemas.microsoft.com/office/powerpoint/2010/main" val="368039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4511-23C4-EA55-ABC8-76EA48F198F0}"/>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F09C37BC-79AC-4502-8A9F-C1E196904BD9}"/>
              </a:ext>
            </a:extLst>
          </p:cNvPr>
          <p:cNvSpPr>
            <a:spLocks noGrp="1"/>
          </p:cNvSpPr>
          <p:nvPr>
            <p:ph type="ctrTitle"/>
          </p:nvPr>
        </p:nvSpPr>
        <p:spPr>
          <a:xfrm>
            <a:off x="1427146" y="2307623"/>
            <a:ext cx="15702614" cy="3108543"/>
          </a:xfrm>
        </p:spPr>
        <p:txBody>
          <a:bodyPr/>
          <a:lstStyle/>
          <a:p>
            <a:r>
              <a:rPr lang="nb-NO" sz="5400" b="1" i="1" dirty="0">
                <a:solidFill>
                  <a:schemeClr val="tx2"/>
                </a:solidFill>
                <a:latin typeface="+mn-lt"/>
                <a:ea typeface="+mn-ea"/>
                <a:cs typeface="+mn-cs"/>
              </a:rPr>
              <a:t>TØRN – Veien videre</a:t>
            </a: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r>
              <a:rPr lang="nb-NO" sz="3200" b="1" i="1" dirty="0">
                <a:solidFill>
                  <a:schemeClr val="tx2"/>
                </a:solidFill>
                <a:latin typeface="+mn-lt"/>
                <a:ea typeface="+mn-ea"/>
                <a:cs typeface="+mn-cs"/>
              </a:rPr>
              <a:t>Hvordan implementere tilpasningen?</a:t>
            </a:r>
            <a:br>
              <a:rPr lang="nb-NO" sz="3200" b="1" i="1" dirty="0">
                <a:solidFill>
                  <a:schemeClr val="tx2"/>
                </a:solidFill>
                <a:latin typeface="+mn-lt"/>
                <a:ea typeface="+mn-ea"/>
                <a:cs typeface="+mn-cs"/>
              </a:rPr>
            </a:br>
            <a:r>
              <a:rPr lang="nb-NO" sz="3200" b="1" i="1" dirty="0">
                <a:solidFill>
                  <a:schemeClr val="tx2"/>
                </a:solidFill>
                <a:latin typeface="+mn-lt"/>
                <a:ea typeface="+mn-ea"/>
                <a:cs typeface="+mn-cs"/>
              </a:rPr>
              <a:t>1.	Oppstartsmøte, (etter omforente punkter) Involver ledelse, driftsoperatører og andre nøkkelpersoner for å forklare TØRN-rammeverket og få innspill.</a:t>
            </a:r>
            <a:br>
              <a:rPr lang="nb-NO" sz="3200" b="1" i="1" dirty="0">
                <a:solidFill>
                  <a:schemeClr val="tx2"/>
                </a:solidFill>
                <a:latin typeface="+mn-lt"/>
                <a:ea typeface="+mn-ea"/>
                <a:cs typeface="+mn-cs"/>
              </a:rPr>
            </a:br>
            <a:r>
              <a:rPr lang="nb-NO" sz="3200" b="1" i="1" dirty="0">
                <a:solidFill>
                  <a:schemeClr val="tx2"/>
                </a:solidFill>
                <a:latin typeface="+mn-lt"/>
                <a:ea typeface="+mn-ea"/>
                <a:cs typeface="+mn-cs"/>
              </a:rPr>
              <a:t>2.	Dataanalyse: Samle inn data fra driftssystemer, økonomirapporter og brukerundersøkelser.</a:t>
            </a:r>
            <a:br>
              <a:rPr lang="nb-NO" sz="3200" b="1" i="1" dirty="0">
                <a:solidFill>
                  <a:schemeClr val="tx2"/>
                </a:solidFill>
                <a:latin typeface="+mn-lt"/>
                <a:ea typeface="+mn-ea"/>
                <a:cs typeface="+mn-cs"/>
              </a:rPr>
            </a:br>
            <a:r>
              <a:rPr lang="nb-NO" sz="3200" b="1" i="1" dirty="0">
                <a:solidFill>
                  <a:schemeClr val="tx2"/>
                </a:solidFill>
                <a:latin typeface="+mn-lt"/>
                <a:ea typeface="+mn-ea"/>
                <a:cs typeface="+mn-cs"/>
              </a:rPr>
              <a:t>3.	Handlingsplan: Utarbeid konkrete tiltak for hvert område (T, Ø, R, N) og fordel ansvar.</a:t>
            </a:r>
            <a:br>
              <a:rPr lang="nb-NO" sz="3200" b="1" i="1" dirty="0">
                <a:solidFill>
                  <a:schemeClr val="tx2"/>
                </a:solidFill>
                <a:latin typeface="+mn-lt"/>
                <a:ea typeface="+mn-ea"/>
                <a:cs typeface="+mn-cs"/>
              </a:rPr>
            </a:br>
            <a:r>
              <a:rPr lang="nb-NO" sz="3200" b="1" i="1" dirty="0">
                <a:solidFill>
                  <a:schemeClr val="tx2"/>
                </a:solidFill>
                <a:latin typeface="+mn-lt"/>
                <a:ea typeface="+mn-ea"/>
                <a:cs typeface="+mn-cs"/>
              </a:rPr>
              <a:t>4.	Evaluering: Sett opp faste evalueringspunkter for å måle fremdrift og justere tiltak.</a:t>
            </a:r>
            <a:br>
              <a:rPr lang="nb-NO" sz="3200" b="1" i="1" dirty="0">
                <a:solidFill>
                  <a:schemeClr val="tx2"/>
                </a:solidFill>
                <a:latin typeface="+mn-lt"/>
                <a:ea typeface="+mn-ea"/>
                <a:cs typeface="+mn-cs"/>
              </a:rPr>
            </a:br>
            <a:br>
              <a:rPr lang="nb-NO" sz="3200" b="1" i="1" dirty="0">
                <a:solidFill>
                  <a:schemeClr val="tx2"/>
                </a:solidFill>
                <a:latin typeface="+mn-lt"/>
                <a:ea typeface="+mn-ea"/>
                <a:cs typeface="+mn-cs"/>
              </a:rPr>
            </a:br>
            <a:r>
              <a:rPr lang="nb-NO" sz="3200" b="1" i="1" dirty="0">
                <a:solidFill>
                  <a:schemeClr val="tx2"/>
                </a:solidFill>
                <a:latin typeface="+mn-lt"/>
                <a:ea typeface="+mn-ea"/>
                <a:cs typeface="+mn-cs"/>
              </a:rPr>
              <a:t>Med denne tilnærmingen vil kommunen få en helhetlig forståelse av hvordan Eiendom og infrastruktur fungerer og identifisere konkrete områder for effektivisering.</a:t>
            </a:r>
            <a:br>
              <a:rPr lang="nb-NO" sz="3200" b="1" i="1" dirty="0">
                <a:solidFill>
                  <a:schemeClr val="tx2"/>
                </a:solidFill>
                <a:latin typeface="+mn-lt"/>
                <a:ea typeface="+mn-ea"/>
                <a:cs typeface="+mn-cs"/>
              </a:rPr>
            </a:br>
            <a:br>
              <a:rPr lang="nb-NO" sz="5400" b="1" i="1" dirty="0">
                <a:solidFill>
                  <a:schemeClr val="tx2"/>
                </a:solidFill>
                <a:latin typeface="+mn-lt"/>
                <a:ea typeface="+mn-ea"/>
                <a:cs typeface="+mn-cs"/>
              </a:rPr>
            </a:br>
            <a:br>
              <a:rPr lang="nb-NO" sz="5400" b="1" i="1" dirty="0">
                <a:solidFill>
                  <a:schemeClr val="tx2"/>
                </a:solidFill>
                <a:latin typeface="+mn-lt"/>
                <a:ea typeface="+mn-ea"/>
                <a:cs typeface="+mn-cs"/>
              </a:rPr>
            </a:br>
            <a:br>
              <a:rPr lang="nb-NO" sz="28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CE6072DE-ED0E-63EB-25FC-054512F2C2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7EC29E-82DF-9AE4-FE26-D803B2CF7F9B}"/>
              </a:ext>
            </a:extLst>
          </p:cNvPr>
          <p:cNvSpPr>
            <a:spLocks noGrp="1"/>
          </p:cNvSpPr>
          <p:nvPr>
            <p:ph type="sldNum" sz="quarter" idx="12"/>
          </p:nvPr>
        </p:nvSpPr>
        <p:spPr/>
        <p:txBody>
          <a:bodyPr/>
          <a:lstStyle/>
          <a:p>
            <a:fld id="{8F38CB8C-9F3F-4D9A-91AD-F1C485AF55CA}" type="slidenum">
              <a:rPr lang="nb-NO" smtClean="0"/>
              <a:pPr/>
              <a:t>29</a:t>
            </a:fld>
            <a:endParaRPr lang="nb-NO"/>
          </a:p>
        </p:txBody>
      </p:sp>
    </p:spTree>
    <p:extLst>
      <p:ext uri="{BB962C8B-B14F-4D97-AF65-F5344CB8AC3E}">
        <p14:creationId xmlns:p14="http://schemas.microsoft.com/office/powerpoint/2010/main" val="384857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3">
            <a:extLst>
              <a:ext uri="{FF2B5EF4-FFF2-40B4-BE49-F238E27FC236}">
                <a16:creationId xmlns:a16="http://schemas.microsoft.com/office/drawing/2014/main" id="{3379A656-A540-9AD0-C4DE-2247F536EE51}"/>
              </a:ext>
            </a:extLst>
          </p:cNvPr>
          <p:cNvSpPr>
            <a:spLocks noGrp="1"/>
          </p:cNvSpPr>
          <p:nvPr>
            <p:ph type="subTitle" idx="1"/>
          </p:nvPr>
        </p:nvSpPr>
        <p:spPr>
          <a:xfrm>
            <a:off x="19555872" y="13239751"/>
            <a:ext cx="4826541" cy="397801"/>
          </a:xfrm>
        </p:spPr>
        <p:txBody>
          <a:bodyPr/>
          <a:lstStyle/>
          <a:p>
            <a:r>
              <a:rPr lang="nb-NO" dirty="0"/>
              <a:t>Struktur fra 1.1.2025 </a:t>
            </a:r>
          </a:p>
        </p:txBody>
      </p:sp>
      <p:graphicFrame>
        <p:nvGraphicFramePr>
          <p:cNvPr id="4" name="Diagram 3">
            <a:extLst>
              <a:ext uri="{FF2B5EF4-FFF2-40B4-BE49-F238E27FC236}">
                <a16:creationId xmlns:a16="http://schemas.microsoft.com/office/drawing/2014/main" id="{D30145FF-3E77-454E-F4FC-81708E84AD63}"/>
              </a:ext>
            </a:extLst>
          </p:cNvPr>
          <p:cNvGraphicFramePr/>
          <p:nvPr>
            <p:extLst>
              <p:ext uri="{D42A27DB-BD31-4B8C-83A1-F6EECF244321}">
                <p14:modId xmlns:p14="http://schemas.microsoft.com/office/powerpoint/2010/main" val="2341690899"/>
              </p:ext>
            </p:extLst>
          </p:nvPr>
        </p:nvGraphicFramePr>
        <p:xfrm>
          <a:off x="4063735" y="1439686"/>
          <a:ext cx="16254942" cy="10836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34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E28EB0A-EC57-7012-6DB5-047E1A880D0B}"/>
              </a:ext>
            </a:extLst>
          </p:cNvPr>
          <p:cNvSpPr>
            <a:spLocks noGrp="1"/>
          </p:cNvSpPr>
          <p:nvPr>
            <p:ph type="ctrTitle"/>
          </p:nvPr>
        </p:nvSpPr>
        <p:spPr>
          <a:xfrm>
            <a:off x="2048176" y="1258751"/>
            <a:ext cx="16944674" cy="9279559"/>
          </a:xfrm>
        </p:spPr>
        <p:txBody>
          <a:bodyPr/>
          <a:lstStyle/>
          <a:p>
            <a:r>
              <a:rPr lang="nb-NO" sz="5900" b="1" i="1" dirty="0">
                <a:solidFill>
                  <a:schemeClr val="tx2"/>
                </a:solidFill>
                <a:latin typeface="+mn-lt"/>
                <a:ea typeface="+mn-ea"/>
                <a:cs typeface="+mn-cs"/>
              </a:rPr>
              <a:t>Medarbeidere</a:t>
            </a:r>
            <a:r>
              <a:rPr lang="nb-NO" dirty="0"/>
              <a:t> </a:t>
            </a:r>
            <a:r>
              <a:rPr lang="nb-NO" sz="5900" b="1" i="1" dirty="0">
                <a:solidFill>
                  <a:schemeClr val="tx2"/>
                </a:solidFill>
                <a:latin typeface="+mn-lt"/>
                <a:ea typeface="+mn-ea"/>
                <a:cs typeface="+mn-cs"/>
              </a:rPr>
              <a:t>– de</a:t>
            </a:r>
            <a:r>
              <a:rPr lang="nb-NO" dirty="0"/>
              <a:t> </a:t>
            </a:r>
            <a:r>
              <a:rPr lang="nb-NO" sz="5900" b="1" i="1" dirty="0">
                <a:solidFill>
                  <a:schemeClr val="tx2"/>
                </a:solidFill>
                <a:latin typeface="+mn-lt"/>
                <a:ea typeface="+mn-ea"/>
                <a:cs typeface="+mn-cs"/>
              </a:rPr>
              <a:t>viktigste</a:t>
            </a:r>
            <a:r>
              <a:rPr lang="nb-NO" dirty="0"/>
              <a:t> </a:t>
            </a:r>
            <a:r>
              <a:rPr lang="nb-NO" sz="5900" b="1" i="1" dirty="0">
                <a:solidFill>
                  <a:schemeClr val="tx2"/>
                </a:solidFill>
                <a:latin typeface="+mn-lt"/>
                <a:ea typeface="+mn-ea"/>
                <a:cs typeface="+mn-cs"/>
              </a:rPr>
              <a:t>vi har</a:t>
            </a: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Virksomheten Eiendom og infrastruktur består av totalt 19,75 årsverk:</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7 driftsoperatører, </a:t>
            </a:r>
            <a:r>
              <a:rPr lang="nb-NO" sz="2400" b="1" i="1" dirty="0">
                <a:solidFill>
                  <a:schemeClr val="tx2"/>
                </a:solidFill>
                <a:latin typeface="+mn-lt"/>
                <a:ea typeface="+mn-ea"/>
                <a:cs typeface="+mn-cs"/>
              </a:rPr>
              <a:t>6,8 årsverk</a:t>
            </a:r>
            <a:br>
              <a:rPr lang="nb-NO" sz="2800" b="1" i="1" dirty="0">
                <a:solidFill>
                  <a:schemeClr val="tx2"/>
                </a:solidFill>
                <a:latin typeface="+mn-lt"/>
                <a:ea typeface="+mn-ea"/>
                <a:cs typeface="+mn-cs"/>
              </a:rPr>
            </a:br>
            <a:r>
              <a:rPr lang="nb-NO" sz="3600" b="1" i="1" dirty="0">
                <a:solidFill>
                  <a:schemeClr val="tx2"/>
                </a:solidFill>
                <a:latin typeface="+mn-lt"/>
                <a:ea typeface="+mn-ea"/>
                <a:cs typeface="+mn-cs"/>
              </a:rPr>
              <a:t>10 renholdere, </a:t>
            </a:r>
            <a:r>
              <a:rPr lang="nb-NO" sz="2400" b="1" i="1" dirty="0">
                <a:solidFill>
                  <a:schemeClr val="tx2"/>
                </a:solidFill>
                <a:latin typeface="+mn-lt"/>
                <a:ea typeface="+mn-ea"/>
                <a:cs typeface="+mn-cs"/>
              </a:rPr>
              <a:t>8,25 årsverk</a:t>
            </a:r>
            <a:br>
              <a:rPr lang="nb-NO" sz="2800" b="1" i="1" dirty="0">
                <a:solidFill>
                  <a:schemeClr val="tx2"/>
                </a:solidFill>
                <a:latin typeface="+mn-lt"/>
                <a:ea typeface="+mn-ea"/>
                <a:cs typeface="+mn-cs"/>
              </a:rPr>
            </a:br>
            <a:r>
              <a:rPr lang="nb-NO" sz="3600" b="1" i="1" dirty="0">
                <a:solidFill>
                  <a:schemeClr val="tx2"/>
                </a:solidFill>
                <a:latin typeface="+mn-lt"/>
                <a:ea typeface="+mn-ea"/>
                <a:cs typeface="+mn-cs"/>
              </a:rPr>
              <a:t>Rådgiver/ saksbehandler teknisk</a:t>
            </a:r>
            <a:br>
              <a:rPr lang="nb-NO" sz="2800" b="1" i="1" dirty="0">
                <a:solidFill>
                  <a:schemeClr val="tx2"/>
                </a:solidFill>
                <a:latin typeface="+mn-lt"/>
                <a:ea typeface="+mn-ea"/>
                <a:cs typeface="+mn-cs"/>
              </a:rPr>
            </a:br>
            <a:r>
              <a:rPr lang="nb-NO" sz="3600" b="1" i="1" dirty="0">
                <a:solidFill>
                  <a:schemeClr val="tx2"/>
                </a:solidFill>
                <a:latin typeface="+mn-lt"/>
                <a:ea typeface="+mn-ea"/>
                <a:cs typeface="+mn-cs"/>
              </a:rPr>
              <a:t>Avdelingsleder drift</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Avdelingsleder renhold</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Fagansvarlig Vann og Avløp</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Daglig leder Norefjell Vann og avløpsselskap (ansatt i kommunen, leies ut til NVA)</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Virksomhets- og Prosjektleder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4 ansatte inngår i teknisk vakt, 1 uke hver året rundt. Sikre liv, helse, ytre miljø og samfunnskritiske anlegg/funksjoner.</a:t>
            </a: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5" name="Plassholder for bunntekst 4">
            <a:extLst>
              <a:ext uri="{FF2B5EF4-FFF2-40B4-BE49-F238E27FC236}">
                <a16:creationId xmlns:a16="http://schemas.microsoft.com/office/drawing/2014/main" id="{51088CA2-E6A5-C6ED-9549-4AB27C415BD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CCC8184-B8EB-B13D-063D-51C62AA5126B}"/>
              </a:ext>
            </a:extLst>
          </p:cNvPr>
          <p:cNvSpPr>
            <a:spLocks noGrp="1"/>
          </p:cNvSpPr>
          <p:nvPr>
            <p:ph type="sldNum" sz="quarter" idx="12"/>
          </p:nvPr>
        </p:nvSpPr>
        <p:spPr/>
        <p:txBody>
          <a:bodyPr/>
          <a:lstStyle/>
          <a:p>
            <a:fld id="{8F38CB8C-9F3F-4D9A-91AD-F1C485AF55CA}" type="slidenum">
              <a:rPr lang="nb-NO" smtClean="0"/>
              <a:pPr/>
              <a:t>4</a:t>
            </a:fld>
            <a:endParaRPr lang="nb-NO"/>
          </a:p>
        </p:txBody>
      </p:sp>
    </p:spTree>
    <p:extLst>
      <p:ext uri="{BB962C8B-B14F-4D97-AF65-F5344CB8AC3E}">
        <p14:creationId xmlns:p14="http://schemas.microsoft.com/office/powerpoint/2010/main" val="6942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810619F-AB07-49F3-BA6F-BF7292FF3A1D}"/>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Forventninger fra publikum</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Alle skal alltid ha nok og reint vann i krana</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Møkka skal bli borte</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Fremkommelige, trygge veier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Rene bygg</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Trygge formålsbygg og uteområder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Døgnet rundt – året rundt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0C1F965A-B58E-B989-874A-684DA75AD8C1}"/>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C6DAFA1F-95FE-E13B-AA7A-9DC5A6DE5A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721D430-D5DB-9C09-38C7-48DDD3A3ADE7}"/>
              </a:ext>
            </a:extLst>
          </p:cNvPr>
          <p:cNvSpPr>
            <a:spLocks noGrp="1"/>
          </p:cNvSpPr>
          <p:nvPr>
            <p:ph type="sldNum" sz="quarter" idx="12"/>
          </p:nvPr>
        </p:nvSpPr>
        <p:spPr/>
        <p:txBody>
          <a:bodyPr/>
          <a:lstStyle/>
          <a:p>
            <a:fld id="{8F38CB8C-9F3F-4D9A-91AD-F1C485AF55CA}" type="slidenum">
              <a:rPr lang="nb-NO" smtClean="0"/>
              <a:pPr/>
              <a:t>5</a:t>
            </a:fld>
            <a:endParaRPr lang="nb-NO"/>
          </a:p>
        </p:txBody>
      </p:sp>
    </p:spTree>
    <p:extLst>
      <p:ext uri="{BB962C8B-B14F-4D97-AF65-F5344CB8AC3E}">
        <p14:creationId xmlns:p14="http://schemas.microsoft.com/office/powerpoint/2010/main" val="233685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1DB16EE6-BF9A-6336-D986-EB1B66CBB8C3}"/>
              </a:ext>
            </a:extLst>
          </p:cNvPr>
          <p:cNvSpPr>
            <a:spLocks noGrp="1"/>
          </p:cNvSpPr>
          <p:nvPr>
            <p:ph type="pic" sz="quarter" idx="13"/>
          </p:nvPr>
        </p:nvSpPr>
        <p:spPr/>
        <p:txBody>
          <a:bodyPr/>
          <a:lstStyle/>
          <a:p>
            <a:endParaRPr lang="nb-NO"/>
          </a:p>
        </p:txBody>
      </p:sp>
      <p:sp>
        <p:nvSpPr>
          <p:cNvPr id="3" name="Tittel 2">
            <a:extLst>
              <a:ext uri="{FF2B5EF4-FFF2-40B4-BE49-F238E27FC236}">
                <a16:creationId xmlns:a16="http://schemas.microsoft.com/office/drawing/2014/main" id="{F2EBEBC0-F5BF-4D46-10C7-474DC942DA77}"/>
              </a:ext>
            </a:extLst>
          </p:cNvPr>
          <p:cNvSpPr>
            <a:spLocks noGrp="1"/>
          </p:cNvSpPr>
          <p:nvPr>
            <p:ph type="ctrTitle"/>
          </p:nvPr>
        </p:nvSpPr>
        <p:spPr>
          <a:xfrm>
            <a:off x="16237919" y="5164002"/>
            <a:ext cx="6673107" cy="2523768"/>
          </a:xfrm>
        </p:spPr>
        <p:txBody>
          <a:bodyPr/>
          <a:lstStyle/>
          <a:p>
            <a:pPr marL="430213" marR="0" lvl="1" algn="l" defTabSz="1828709" rtl="0" eaLnBrk="1" fontAlgn="auto" latinLnBrk="0" hangingPunct="1">
              <a:lnSpc>
                <a:spcPct val="100000"/>
              </a:lnSpc>
              <a:spcBef>
                <a:spcPts val="1000"/>
              </a:spcBef>
              <a:spcAft>
                <a:spcPts val="0"/>
              </a:spcAft>
              <a:buClrTx/>
              <a:buSzTx/>
              <a:tabLst/>
              <a:defRPr/>
            </a:pPr>
            <a:r>
              <a:rPr lang="nb-NO" sz="5900" b="1" i="1" dirty="0">
                <a:solidFill>
                  <a:schemeClr val="tx2"/>
                </a:solidFill>
                <a:latin typeface="+mn-lt"/>
                <a:ea typeface="+mn-ea"/>
                <a:cs typeface="+mn-cs"/>
              </a:rPr>
              <a:t>Vann og Avløp</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kumimoji="0" lang="nb-NO" sz="3500" b="0" i="0" u="none" strike="noStrike" kern="1200" cap="none" spc="0" normalizeH="0" baseline="0" noProof="0" dirty="0">
                <a:ln>
                  <a:noFill/>
                </a:ln>
                <a:solidFill>
                  <a:prstClr val="black"/>
                </a:solidFill>
                <a:effectLst/>
                <a:uLnTx/>
                <a:uFillTx/>
                <a:latin typeface="Calibri"/>
                <a:ea typeface="+mn-ea"/>
                <a:cs typeface="+mn-cs"/>
              </a:rPr>
              <a:t>Forklaring farger:</a:t>
            </a: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r>
              <a:rPr kumimoji="0" lang="nb-NO" sz="3500" b="0" i="0" u="none" strike="noStrike" kern="1200" cap="none" spc="0" normalizeH="0" baseline="0" noProof="0" dirty="0">
                <a:ln>
                  <a:noFill/>
                </a:ln>
                <a:solidFill>
                  <a:srgbClr val="7030A0"/>
                </a:solidFill>
                <a:effectLst/>
                <a:uLnTx/>
                <a:uFillTx/>
                <a:latin typeface="Calibri"/>
                <a:ea typeface="+mn-ea"/>
                <a:cs typeface="+mn-cs"/>
              </a:rPr>
              <a:t>Kommunale anlegg</a:t>
            </a:r>
            <a:br>
              <a:rPr kumimoji="0" lang="nb-NO" sz="3500" b="0" i="0" u="none" strike="noStrike" kern="1200" cap="none" spc="0" normalizeH="0" baseline="0" noProof="0" dirty="0">
                <a:ln>
                  <a:noFill/>
                </a:ln>
                <a:solidFill>
                  <a:srgbClr val="BF648F">
                    <a:lumMod val="75000"/>
                  </a:srgbClr>
                </a:solidFill>
                <a:effectLst/>
                <a:uLnTx/>
                <a:uFillTx/>
                <a:latin typeface="Calibri"/>
                <a:ea typeface="+mn-ea"/>
                <a:cs typeface="+mn-cs"/>
              </a:rPr>
            </a:br>
            <a:r>
              <a:rPr kumimoji="0" lang="nb-NO" sz="3500" b="0" i="0" u="none" strike="noStrike" kern="1200" cap="none" spc="0" normalizeH="0" baseline="0" noProof="0" dirty="0">
                <a:ln>
                  <a:noFill/>
                </a:ln>
                <a:solidFill>
                  <a:srgbClr val="FFC000"/>
                </a:solidFill>
                <a:effectLst/>
                <a:uLnTx/>
                <a:uFillTx/>
                <a:latin typeface="Calibri"/>
                <a:ea typeface="+mn-ea"/>
                <a:cs typeface="+mn-cs"/>
              </a:rPr>
              <a:t>NVA AS sine anlegg</a:t>
            </a:r>
            <a:br>
              <a:rPr kumimoji="0" lang="nb-NO" sz="3500" b="0" i="0" u="none" strike="noStrike" kern="1200" cap="none" spc="0" normalizeH="0" baseline="0" noProof="0" dirty="0">
                <a:ln>
                  <a:noFill/>
                </a:ln>
                <a:solidFill>
                  <a:srgbClr val="FFC000"/>
                </a:solidFill>
                <a:effectLst/>
                <a:uLnTx/>
                <a:uFillTx/>
                <a:latin typeface="Calibri"/>
                <a:ea typeface="+mn-ea"/>
                <a:cs typeface="+mn-cs"/>
              </a:rPr>
            </a:br>
            <a:r>
              <a:rPr kumimoji="0" lang="nb-NO" sz="3500" b="0" i="0" u="none" strike="noStrike" kern="1200" cap="none" spc="0" normalizeH="0" baseline="0" noProof="0" dirty="0">
                <a:ln>
                  <a:noFill/>
                </a:ln>
                <a:solidFill>
                  <a:schemeClr val="accent5"/>
                </a:solidFill>
                <a:effectLst/>
                <a:uLnTx/>
                <a:uFillTx/>
                <a:latin typeface="Calibri"/>
                <a:ea typeface="+mn-ea"/>
                <a:cs typeface="+mn-cs"/>
              </a:rPr>
              <a:t>Norefjell RA</a:t>
            </a: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kumimoji="0" lang="nb-NO" sz="3500" b="0" i="0" u="none" strike="noStrike" kern="1200" cap="none" spc="0" normalizeH="0" baseline="0" noProof="0" dirty="0">
                <a:ln>
                  <a:noFill/>
                </a:ln>
                <a:solidFill>
                  <a:prstClr val="black"/>
                </a:solidFill>
                <a:effectLst/>
                <a:uLnTx/>
                <a:uFillTx/>
                <a:latin typeface="Calibri"/>
                <a:ea typeface="+mn-ea"/>
                <a:cs typeface="+mn-cs"/>
              </a:rPr>
            </a:br>
            <a:br>
              <a:rPr kumimoji="0" lang="nb-NO" sz="3500" b="0" i="0" u="none" strike="noStrike" kern="1200" cap="none" spc="0" normalizeH="0" baseline="0" noProof="0" dirty="0">
                <a:ln>
                  <a:noFill/>
                </a:ln>
                <a:solidFill>
                  <a:srgbClr val="FF33CC"/>
                </a:solidFill>
                <a:effectLst/>
                <a:uLnTx/>
                <a:uFillTx/>
                <a:latin typeface="Calibri"/>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10" name="Undertittel 9">
            <a:extLst>
              <a:ext uri="{FF2B5EF4-FFF2-40B4-BE49-F238E27FC236}">
                <a16:creationId xmlns:a16="http://schemas.microsoft.com/office/drawing/2014/main" id="{D1A38BF2-00D9-E66F-0836-A915546B95D5}"/>
              </a:ext>
            </a:extLst>
          </p:cNvPr>
          <p:cNvSpPr>
            <a:spLocks noGrp="1"/>
          </p:cNvSpPr>
          <p:nvPr>
            <p:ph type="subTitle" idx="1"/>
          </p:nvPr>
        </p:nvSpPr>
        <p:spPr/>
        <p:txBody>
          <a:bodyPr/>
          <a:lstStyle/>
          <a:p>
            <a:endParaRPr lang="nb-NO"/>
          </a:p>
        </p:txBody>
      </p:sp>
      <p:sp>
        <p:nvSpPr>
          <p:cNvPr id="5" name="Plassholder for bunntekst 4">
            <a:extLst>
              <a:ext uri="{FF2B5EF4-FFF2-40B4-BE49-F238E27FC236}">
                <a16:creationId xmlns:a16="http://schemas.microsoft.com/office/drawing/2014/main" id="{77D44005-63B2-EB05-C525-D4164C125AE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6312E60-22E4-4E7C-285C-919EA82B74AC}"/>
              </a:ext>
            </a:extLst>
          </p:cNvPr>
          <p:cNvSpPr>
            <a:spLocks noGrp="1"/>
          </p:cNvSpPr>
          <p:nvPr>
            <p:ph type="sldNum" sz="quarter" idx="12"/>
          </p:nvPr>
        </p:nvSpPr>
        <p:spPr/>
        <p:txBody>
          <a:bodyPr/>
          <a:lstStyle/>
          <a:p>
            <a:fld id="{8F38CB8C-9F3F-4D9A-91AD-F1C485AF55CA}" type="slidenum">
              <a:rPr lang="nb-NO" smtClean="0"/>
              <a:pPr/>
              <a:t>6</a:t>
            </a:fld>
            <a:endParaRPr lang="nb-NO"/>
          </a:p>
        </p:txBody>
      </p:sp>
      <p:pic>
        <p:nvPicPr>
          <p:cNvPr id="9" name="Bilde 8">
            <a:extLst>
              <a:ext uri="{FF2B5EF4-FFF2-40B4-BE49-F238E27FC236}">
                <a16:creationId xmlns:a16="http://schemas.microsoft.com/office/drawing/2014/main" id="{EDE5030D-B7E0-E4DC-4F6A-AF157D82691A}"/>
              </a:ext>
            </a:extLst>
          </p:cNvPr>
          <p:cNvPicPr>
            <a:picLocks noChangeAspect="1"/>
          </p:cNvPicPr>
          <p:nvPr/>
        </p:nvPicPr>
        <p:blipFill>
          <a:blip r:embed="rId2"/>
          <a:stretch>
            <a:fillRect/>
          </a:stretch>
        </p:blipFill>
        <p:spPr>
          <a:xfrm>
            <a:off x="0" y="-1"/>
            <a:ext cx="15049500" cy="13715999"/>
          </a:xfrm>
          <a:prstGeom prst="rect">
            <a:avLst/>
          </a:prstGeom>
        </p:spPr>
      </p:pic>
    </p:spTree>
    <p:extLst>
      <p:ext uri="{BB962C8B-B14F-4D97-AF65-F5344CB8AC3E}">
        <p14:creationId xmlns:p14="http://schemas.microsoft.com/office/powerpoint/2010/main" val="40569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5F82-DFA2-4F32-4DD5-2C349A17DA76}"/>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5FD3AEBD-6FCA-7760-9CAC-5EBB8FC75C1B}"/>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Kommunalt område og NVA Sitt område</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KK eier og drifter VA nettet fra Norefjellveien - Slettemoen</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NVA AS eier ledningsnettet på Norefjell og fra Norefjellveien til </a:t>
            </a:r>
            <a:r>
              <a:rPr lang="nb-NO" sz="3600" b="1" i="1" dirty="0" err="1">
                <a:solidFill>
                  <a:schemeClr val="tx2"/>
                </a:solidFill>
                <a:latin typeface="+mn-lt"/>
                <a:ea typeface="+mn-ea"/>
                <a:cs typeface="+mn-cs"/>
              </a:rPr>
              <a:t>Snersrud</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KK drifter NVA sine anlegg etter en egen driftsavtale med NVA</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NVA kjøper drikkevann og </a:t>
            </a:r>
            <a:r>
              <a:rPr lang="nb-NO" sz="3600" b="1" i="1" dirty="0" err="1">
                <a:solidFill>
                  <a:schemeClr val="tx2"/>
                </a:solidFill>
                <a:latin typeface="+mn-lt"/>
                <a:ea typeface="+mn-ea"/>
                <a:cs typeface="+mn-cs"/>
              </a:rPr>
              <a:t>rensetjenester</a:t>
            </a:r>
            <a:r>
              <a:rPr lang="nb-NO" sz="3600" b="1" i="1" dirty="0">
                <a:solidFill>
                  <a:schemeClr val="tx2"/>
                </a:solidFill>
                <a:latin typeface="+mn-lt"/>
                <a:ea typeface="+mn-ea"/>
                <a:cs typeface="+mn-cs"/>
              </a:rPr>
              <a:t> for en pris pr m3</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NVA betaler separat en årlig kompensasjon for administrasjon</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Det er to separate gebyrsoner i Krødsherad kommune</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1) Kommunale abonnenter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2) </a:t>
            </a:r>
            <a:r>
              <a:rPr lang="nb-NO" sz="3600" b="1" i="1" dirty="0" err="1">
                <a:solidFill>
                  <a:schemeClr val="tx2"/>
                </a:solidFill>
                <a:latin typeface="+mn-lt"/>
                <a:ea typeface="+mn-ea"/>
                <a:cs typeface="+mn-cs"/>
              </a:rPr>
              <a:t>NVA`s</a:t>
            </a:r>
            <a:r>
              <a:rPr lang="nb-NO" sz="3600" b="1" i="1" dirty="0">
                <a:solidFill>
                  <a:schemeClr val="tx2"/>
                </a:solidFill>
                <a:latin typeface="+mn-lt"/>
                <a:ea typeface="+mn-ea"/>
                <a:cs typeface="+mn-cs"/>
              </a:rPr>
              <a:t> abonnenter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B7A8C546-FDEB-F6D1-9E6E-7888F8489822}"/>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576E4B58-49CC-293C-9FCC-FFCED6379C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CE2C9CE-941A-C9D7-802A-B91F8FE7B6BD}"/>
              </a:ext>
            </a:extLst>
          </p:cNvPr>
          <p:cNvSpPr>
            <a:spLocks noGrp="1"/>
          </p:cNvSpPr>
          <p:nvPr>
            <p:ph type="sldNum" sz="quarter" idx="12"/>
          </p:nvPr>
        </p:nvSpPr>
        <p:spPr/>
        <p:txBody>
          <a:bodyPr/>
          <a:lstStyle/>
          <a:p>
            <a:fld id="{8F38CB8C-9F3F-4D9A-91AD-F1C485AF55CA}" type="slidenum">
              <a:rPr lang="nb-NO" smtClean="0"/>
              <a:pPr/>
              <a:t>7</a:t>
            </a:fld>
            <a:endParaRPr lang="nb-NO"/>
          </a:p>
        </p:txBody>
      </p:sp>
    </p:spTree>
    <p:extLst>
      <p:ext uri="{BB962C8B-B14F-4D97-AF65-F5344CB8AC3E}">
        <p14:creationId xmlns:p14="http://schemas.microsoft.com/office/powerpoint/2010/main" val="400901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6F8F4-0298-0F09-C508-BBF0ACF36AD3}"/>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32CDF418-9978-65CF-5C65-568E8F7C7D74}"/>
              </a:ext>
            </a:extLst>
          </p:cNvPr>
          <p:cNvSpPr>
            <a:spLocks noGrp="1"/>
          </p:cNvSpPr>
          <p:nvPr>
            <p:ph type="ctrTitle"/>
          </p:nvPr>
        </p:nvSpPr>
        <p:spPr>
          <a:xfrm>
            <a:off x="1721819" y="1925502"/>
            <a:ext cx="13803931" cy="9294948"/>
          </a:xfrm>
        </p:spPr>
        <p:txBody>
          <a:bodyPr/>
          <a:lstStyle/>
          <a:p>
            <a:r>
              <a:rPr lang="nb-NO" sz="5900" b="1" i="1" dirty="0">
                <a:solidFill>
                  <a:schemeClr val="tx2"/>
                </a:solidFill>
                <a:latin typeface="+mn-lt"/>
                <a:ea typeface="+mn-ea"/>
                <a:cs typeface="+mn-cs"/>
              </a:rPr>
              <a:t>Selvkost og nøkkeltall</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3600" b="1" i="1" dirty="0">
                <a:solidFill>
                  <a:schemeClr val="tx2"/>
                </a:solidFill>
                <a:latin typeface="+mn-lt"/>
                <a:ea typeface="+mn-ea"/>
                <a:cs typeface="+mn-cs"/>
              </a:rPr>
              <a:t>Vann og avløp er selvkostøkonomi:</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Gebyrene skal dekke samlede drifts og investerings</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kostnader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Gebyrene kan ikke brukes til andre kommunale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oppgaver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Over- eller underskudd føres på egne selvkostfond, separat for hvert selvkostområde. Selvkostfondet skal jevnes ut over 5 år.</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pic>
        <p:nvPicPr>
          <p:cNvPr id="2" name="Bilde 1">
            <a:extLst>
              <a:ext uri="{FF2B5EF4-FFF2-40B4-BE49-F238E27FC236}">
                <a16:creationId xmlns:a16="http://schemas.microsoft.com/office/drawing/2014/main" id="{C779AE00-3956-0926-EE5E-10D3F084F388}"/>
              </a:ext>
            </a:extLst>
          </p:cNvPr>
          <p:cNvPicPr>
            <a:picLocks noChangeAspect="1"/>
          </p:cNvPicPr>
          <p:nvPr/>
        </p:nvPicPr>
        <p:blipFill>
          <a:blip r:embed="rId2"/>
          <a:stretch>
            <a:fillRect/>
          </a:stretch>
        </p:blipFill>
        <p:spPr>
          <a:xfrm>
            <a:off x="11507144" y="0"/>
            <a:ext cx="12875269" cy="7239000"/>
          </a:xfrm>
          <a:prstGeom prst="rect">
            <a:avLst/>
          </a:prstGeom>
        </p:spPr>
      </p:pic>
      <p:sp>
        <p:nvSpPr>
          <p:cNvPr id="4" name="Undertittel 3">
            <a:extLst>
              <a:ext uri="{FF2B5EF4-FFF2-40B4-BE49-F238E27FC236}">
                <a16:creationId xmlns:a16="http://schemas.microsoft.com/office/drawing/2014/main" id="{17D0F008-D6A7-A4B1-97F2-CB868F563669}"/>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88FA8AF7-DD2D-3805-9B9C-F09A4EE2E1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D4DB14-6DD9-0B38-C501-FE97B9A06ADB}"/>
              </a:ext>
            </a:extLst>
          </p:cNvPr>
          <p:cNvSpPr>
            <a:spLocks noGrp="1"/>
          </p:cNvSpPr>
          <p:nvPr>
            <p:ph type="sldNum" sz="quarter" idx="12"/>
          </p:nvPr>
        </p:nvSpPr>
        <p:spPr/>
        <p:txBody>
          <a:bodyPr/>
          <a:lstStyle/>
          <a:p>
            <a:fld id="{8F38CB8C-9F3F-4D9A-91AD-F1C485AF55CA}" type="slidenum">
              <a:rPr lang="nb-NO" smtClean="0"/>
              <a:pPr/>
              <a:t>8</a:t>
            </a:fld>
            <a:endParaRPr lang="nb-NO"/>
          </a:p>
        </p:txBody>
      </p:sp>
    </p:spTree>
    <p:extLst>
      <p:ext uri="{BB962C8B-B14F-4D97-AF65-F5344CB8AC3E}">
        <p14:creationId xmlns:p14="http://schemas.microsoft.com/office/powerpoint/2010/main" val="204931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2A981-9922-8A8C-C7DD-6E58EBA7F3C2}"/>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1CCC6A63-DCCE-9575-3196-A8EC950B03BD}"/>
              </a:ext>
            </a:extLst>
          </p:cNvPr>
          <p:cNvSpPr>
            <a:spLocks noGrp="1"/>
          </p:cNvSpPr>
          <p:nvPr>
            <p:ph type="ctrTitle"/>
          </p:nvPr>
        </p:nvSpPr>
        <p:spPr>
          <a:xfrm>
            <a:off x="1721819" y="1925502"/>
            <a:ext cx="13803931" cy="9294948"/>
          </a:xfrm>
        </p:spPr>
        <p:txBody>
          <a:bodyPr/>
          <a:lstStyle/>
          <a:p>
            <a:pPr marR="0" lvl="0" algn="l" defTabSz="1828709" rtl="0" eaLnBrk="1" fontAlgn="auto" latinLnBrk="0" hangingPunct="1">
              <a:lnSpc>
                <a:spcPct val="100000"/>
              </a:lnSpc>
              <a:spcBef>
                <a:spcPts val="0"/>
              </a:spcBef>
              <a:spcAft>
                <a:spcPts val="0"/>
              </a:spcAft>
              <a:buClrTx/>
              <a:buSzTx/>
              <a:tabLst/>
              <a:defRPr/>
            </a:pPr>
            <a:r>
              <a:rPr lang="nb-NO" sz="5900" b="1" i="1" dirty="0">
                <a:solidFill>
                  <a:schemeClr val="tx2"/>
                </a:solidFill>
                <a:latin typeface="+mn-lt"/>
                <a:ea typeface="+mn-ea"/>
                <a:cs typeface="+mn-cs"/>
              </a:rPr>
              <a:t>Norefjell RA – Økonomisk sammenheng</a:t>
            </a:r>
            <a:br>
              <a:rPr lang="nb-NO" sz="5900" b="1" i="1" dirty="0">
                <a:solidFill>
                  <a:schemeClr val="tx2"/>
                </a:solidFill>
                <a:latin typeface="+mn-lt"/>
                <a:ea typeface="+mn-ea"/>
                <a:cs typeface="+mn-cs"/>
              </a:rPr>
            </a:br>
            <a:br>
              <a:rPr lang="nb-NO" sz="5900" b="1" i="1" dirty="0">
                <a:solidFill>
                  <a:schemeClr val="tx2"/>
                </a:solidFill>
                <a:latin typeface="+mn-lt"/>
                <a:ea typeface="+mn-ea"/>
                <a:cs typeface="+mn-cs"/>
              </a:rPr>
            </a:br>
            <a:r>
              <a:rPr lang="nb-NO" sz="5900" b="1" i="1" dirty="0">
                <a:solidFill>
                  <a:schemeClr val="tx2"/>
                </a:solidFill>
                <a:latin typeface="+mn-lt"/>
                <a:ea typeface="+mn-ea"/>
                <a:cs typeface="+mn-cs"/>
              </a:rPr>
              <a:t> - </a:t>
            </a:r>
            <a:r>
              <a:rPr lang="nb-NO" sz="3600" b="1" i="1" dirty="0">
                <a:solidFill>
                  <a:schemeClr val="tx2"/>
                </a:solidFill>
                <a:latin typeface="+mn-lt"/>
                <a:ea typeface="+mn-ea"/>
                <a:cs typeface="+mn-cs"/>
              </a:rPr>
              <a:t>Norefjell RA har to eiere og kunder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Krødsherad kommune 68 %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Sigdal kommune 32 %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Hver for seg kan de to kommunene fakturere videre til sine selskaper /   abonnenter</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Eks: NVA kjøper </a:t>
            </a:r>
            <a:r>
              <a:rPr lang="nb-NO" sz="3600" b="1" i="1" dirty="0" err="1">
                <a:solidFill>
                  <a:schemeClr val="tx2"/>
                </a:solidFill>
                <a:latin typeface="+mn-lt"/>
                <a:ea typeface="+mn-ea"/>
                <a:cs typeface="+mn-cs"/>
              </a:rPr>
              <a:t>rensetjenester</a:t>
            </a:r>
            <a:r>
              <a:rPr lang="nb-NO" sz="3600" b="1" i="1" dirty="0">
                <a:solidFill>
                  <a:schemeClr val="tx2"/>
                </a:solidFill>
                <a:latin typeface="+mn-lt"/>
                <a:ea typeface="+mn-ea"/>
                <a:cs typeface="+mn-cs"/>
              </a:rPr>
              <a:t> av Krødsherad, som kommunen igjen     kjøper av Norefjell RA</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 - Sigdal kommune har betalt sin andel av investeringen (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42 millioner kr )</a:t>
            </a:r>
            <a:br>
              <a:rPr lang="nb-NO" sz="3600" b="1" i="1" dirty="0">
                <a:solidFill>
                  <a:schemeClr val="tx2"/>
                </a:solidFill>
                <a:latin typeface="+mn-lt"/>
                <a:ea typeface="+mn-ea"/>
                <a:cs typeface="+mn-cs"/>
              </a:rPr>
            </a:br>
            <a:r>
              <a:rPr lang="nb-NO" sz="3600" b="1" i="1" dirty="0">
                <a:solidFill>
                  <a:schemeClr val="tx2"/>
                </a:solidFill>
                <a:latin typeface="+mn-lt"/>
                <a:ea typeface="+mn-ea"/>
                <a:cs typeface="+mn-cs"/>
              </a:rPr>
              <a:t>-NVA betaler årlig et refusjonsbeløp til Krødsherad for sin andel av investeringen (</a:t>
            </a:r>
            <a:r>
              <a:rPr lang="nb-NO" sz="3600" b="1" i="1" dirty="0" err="1">
                <a:solidFill>
                  <a:schemeClr val="tx2"/>
                </a:solidFill>
                <a:latin typeface="+mn-lt"/>
                <a:ea typeface="+mn-ea"/>
                <a:cs typeface="+mn-cs"/>
              </a:rPr>
              <a:t>ca</a:t>
            </a:r>
            <a:r>
              <a:rPr lang="nb-NO" sz="3600" b="1" i="1" dirty="0">
                <a:solidFill>
                  <a:schemeClr val="tx2"/>
                </a:solidFill>
                <a:latin typeface="+mn-lt"/>
                <a:ea typeface="+mn-ea"/>
                <a:cs typeface="+mn-cs"/>
              </a:rPr>
              <a:t> 5 millioner kr )</a:t>
            </a:r>
            <a:br>
              <a:rPr kumimoji="0" lang="nb-NO" sz="3600" b="0" i="0" u="none" strike="noStrike" kern="1200" cap="none" spc="0" normalizeH="0" baseline="0" noProof="0" dirty="0">
                <a:ln>
                  <a:noFill/>
                </a:ln>
                <a:solidFill>
                  <a:prstClr val="black"/>
                </a:solidFill>
                <a:effectLst/>
                <a:uLnTx/>
                <a:uFillTx/>
                <a:latin typeface="Calibri"/>
                <a:ea typeface="+mn-ea"/>
                <a:cs typeface="+mn-cs"/>
              </a:rPr>
            </a:b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r>
              <a:rPr lang="nb-NO" sz="5900" b="1" i="1" dirty="0">
                <a:solidFill>
                  <a:schemeClr val="tx2"/>
                </a:solidFill>
                <a:latin typeface="+mn-lt"/>
                <a:ea typeface="+mn-ea"/>
                <a:cs typeface="+mn-cs"/>
              </a:rPr>
              <a:t> </a:t>
            </a:r>
            <a:br>
              <a:rPr lang="nb-NO" sz="3600" b="1" i="1" dirty="0">
                <a:solidFill>
                  <a:schemeClr val="tx2"/>
                </a:solidFill>
                <a:latin typeface="+mn-lt"/>
                <a:ea typeface="+mn-ea"/>
                <a:cs typeface="+mn-cs"/>
              </a:rPr>
            </a:br>
            <a:br>
              <a:rPr lang="nb-NO" sz="3600" b="1" i="1" dirty="0">
                <a:solidFill>
                  <a:schemeClr val="tx2"/>
                </a:solidFill>
                <a:latin typeface="+mn-lt"/>
                <a:ea typeface="+mn-ea"/>
                <a:cs typeface="+mn-cs"/>
              </a:rPr>
            </a:br>
            <a:br>
              <a:rPr lang="nb-NO" sz="5900" b="1" i="1" dirty="0">
                <a:solidFill>
                  <a:schemeClr val="tx2"/>
                </a:solidFill>
                <a:latin typeface="+mn-lt"/>
                <a:ea typeface="+mn-ea"/>
                <a:cs typeface="+mn-cs"/>
              </a:rPr>
            </a:br>
            <a:endParaRPr lang="nb-NO" sz="5900" b="1" i="1" dirty="0">
              <a:solidFill>
                <a:schemeClr val="tx2"/>
              </a:solidFill>
              <a:latin typeface="+mn-lt"/>
              <a:ea typeface="+mn-ea"/>
              <a:cs typeface="+mn-cs"/>
            </a:endParaRPr>
          </a:p>
        </p:txBody>
      </p:sp>
      <p:sp>
        <p:nvSpPr>
          <p:cNvPr id="4" name="Undertittel 3">
            <a:extLst>
              <a:ext uri="{FF2B5EF4-FFF2-40B4-BE49-F238E27FC236}">
                <a16:creationId xmlns:a16="http://schemas.microsoft.com/office/drawing/2014/main" id="{23E6E153-8807-1AA0-F939-FADB3976EF04}"/>
              </a:ext>
            </a:extLst>
          </p:cNvPr>
          <p:cNvSpPr>
            <a:spLocks noGrp="1"/>
          </p:cNvSpPr>
          <p:nvPr>
            <p:ph type="subTitle" idx="1"/>
          </p:nvPr>
        </p:nvSpPr>
        <p:spPr/>
        <p:txBody>
          <a:bodyPr/>
          <a:lstStyle/>
          <a:p>
            <a:endParaRPr lang="nb-NO" dirty="0"/>
          </a:p>
        </p:txBody>
      </p:sp>
      <p:sp>
        <p:nvSpPr>
          <p:cNvPr id="5" name="Plassholder for bunntekst 4">
            <a:extLst>
              <a:ext uri="{FF2B5EF4-FFF2-40B4-BE49-F238E27FC236}">
                <a16:creationId xmlns:a16="http://schemas.microsoft.com/office/drawing/2014/main" id="{176F0ECD-F623-4D86-0038-9E4AB24CC73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8AE8865-7A82-5D7E-69A6-C1E7E1A6B937}"/>
              </a:ext>
            </a:extLst>
          </p:cNvPr>
          <p:cNvSpPr>
            <a:spLocks noGrp="1"/>
          </p:cNvSpPr>
          <p:nvPr>
            <p:ph type="sldNum" sz="quarter" idx="12"/>
          </p:nvPr>
        </p:nvSpPr>
        <p:spPr/>
        <p:txBody>
          <a:bodyPr/>
          <a:lstStyle/>
          <a:p>
            <a:fld id="{8F38CB8C-9F3F-4D9A-91AD-F1C485AF55CA}" type="slidenum">
              <a:rPr lang="nb-NO" smtClean="0"/>
              <a:pPr/>
              <a:t>9</a:t>
            </a:fld>
            <a:endParaRPr lang="nb-NO"/>
          </a:p>
        </p:txBody>
      </p:sp>
      <p:pic>
        <p:nvPicPr>
          <p:cNvPr id="7" name="Bilde 6">
            <a:extLst>
              <a:ext uri="{FF2B5EF4-FFF2-40B4-BE49-F238E27FC236}">
                <a16:creationId xmlns:a16="http://schemas.microsoft.com/office/drawing/2014/main" id="{2A9D6DB5-DD71-6BB7-5255-C3ED55BF23C2}"/>
              </a:ext>
            </a:extLst>
          </p:cNvPr>
          <p:cNvPicPr>
            <a:picLocks noChangeAspect="1"/>
          </p:cNvPicPr>
          <p:nvPr/>
        </p:nvPicPr>
        <p:blipFill>
          <a:blip r:embed="rId2"/>
          <a:stretch>
            <a:fillRect/>
          </a:stretch>
        </p:blipFill>
        <p:spPr>
          <a:xfrm>
            <a:off x="14099449" y="115753"/>
            <a:ext cx="10282963" cy="5656398"/>
          </a:xfrm>
          <a:prstGeom prst="rect">
            <a:avLst/>
          </a:prstGeom>
        </p:spPr>
      </p:pic>
    </p:spTree>
    <p:extLst>
      <p:ext uri="{BB962C8B-B14F-4D97-AF65-F5344CB8AC3E}">
        <p14:creationId xmlns:p14="http://schemas.microsoft.com/office/powerpoint/2010/main" val="7070824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C6B282"/>
      </a:dk2>
      <a:lt2>
        <a:srgbClr val="9CC5D5"/>
      </a:lt2>
      <a:accent1>
        <a:srgbClr val="003EA2"/>
      </a:accent1>
      <a:accent2>
        <a:srgbClr val="423B48"/>
      </a:accent2>
      <a:accent3>
        <a:srgbClr val="6BA34B"/>
      </a:accent3>
      <a:accent4>
        <a:srgbClr val="142C46"/>
      </a:accent4>
      <a:accent5>
        <a:srgbClr val="BF648F"/>
      </a:accent5>
      <a:accent6>
        <a:srgbClr val="0B4646"/>
      </a:accent6>
      <a:hlink>
        <a:srgbClr val="467886"/>
      </a:hlink>
      <a:folHlink>
        <a:srgbClr val="96607D"/>
      </a:folHlink>
    </a:clrScheme>
    <a:fontScheme name="Egendefinert 9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2" id="{AE8BD1BF-0B15-4142-A275-44C2574427B9}" vid="{55A6CFE5-C73A-47D1-93F4-CCC36053DD1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d3ecbeb-d553-413e-8cf3-92bdc4420df2">
      <UserInfo>
        <DisplayName>KH Plan og Forvaltning Members</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D534E9EF0CBC46AD2E9744C7F4D05B" ma:contentTypeVersion="5" ma:contentTypeDescription="Create a new document." ma:contentTypeScope="" ma:versionID="da8729d4c543f76b38b9a63a5b8726f5">
  <xsd:schema xmlns:xsd="http://www.w3.org/2001/XMLSchema" xmlns:xs="http://www.w3.org/2001/XMLSchema" xmlns:p="http://schemas.microsoft.com/office/2006/metadata/properties" xmlns:ns2="a59a8d83-375e-438d-aae0-67a0125b09a1" xmlns:ns3="8d3ecbeb-d553-413e-8cf3-92bdc4420df2" targetNamespace="http://schemas.microsoft.com/office/2006/metadata/properties" ma:root="true" ma:fieldsID="d17566f5afae5b2a5083f8459731fe58" ns2:_="" ns3:_="">
    <xsd:import namespace="a59a8d83-375e-438d-aae0-67a0125b09a1"/>
    <xsd:import namespace="8d3ecbeb-d553-413e-8cf3-92bdc4420d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a8d83-375e-438d-aae0-67a0125b09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ecbeb-d553-413e-8cf3-92bdc4420d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767B3-3EF2-40B8-A8B4-555F7999EDC4}">
  <ds:schemaRefs>
    <ds:schemaRef ds:uri="http://schemas.microsoft.com/sharepoint/v3/contenttype/forms"/>
  </ds:schemaRefs>
</ds:datastoreItem>
</file>

<file path=customXml/itemProps2.xml><?xml version="1.0" encoding="utf-8"?>
<ds:datastoreItem xmlns:ds="http://schemas.openxmlformats.org/officeDocument/2006/customXml" ds:itemID="{3787DD83-EA73-493D-9FC1-E530F7F0F0B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d3ecbeb-d553-413e-8cf3-92bdc4420df2"/>
    <ds:schemaRef ds:uri="a59a8d83-375e-438d-aae0-67a0125b09a1"/>
    <ds:schemaRef ds:uri="http://www.w3.org/XML/1998/namespace"/>
  </ds:schemaRefs>
</ds:datastoreItem>
</file>

<file path=customXml/itemProps3.xml><?xml version="1.0" encoding="utf-8"?>
<ds:datastoreItem xmlns:ds="http://schemas.openxmlformats.org/officeDocument/2006/customXml" ds:itemID="{BA730852-ED01-4CED-8746-D782E53AFF1E}">
  <ds:schemaRefs>
    <ds:schemaRef ds:uri="8d3ecbeb-d553-413e-8cf3-92bdc4420df2"/>
    <ds:schemaRef ds:uri="a59a8d83-375e-438d-aae0-67a0125b09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Presentasjon blå</Template>
  <TotalTime>9713</TotalTime>
  <Words>2825</Words>
  <Application>Microsoft Office PowerPoint</Application>
  <PresentationFormat>Egendefinert</PresentationFormat>
  <Paragraphs>100</Paragraphs>
  <Slides>29</Slides>
  <Notes>5</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29</vt:i4>
      </vt:variant>
    </vt:vector>
  </HeadingPairs>
  <TitlesOfParts>
    <vt:vector size="35" baseType="lpstr">
      <vt:lpstr>Arial</vt:lpstr>
      <vt:lpstr>Calibri</vt:lpstr>
      <vt:lpstr>Calibri Light</vt:lpstr>
      <vt:lpstr>Wingdings</vt:lpstr>
      <vt:lpstr>Office-tema</vt:lpstr>
      <vt:lpstr>1_Office-tema</vt:lpstr>
      <vt:lpstr>Eiendom og Infrastruktur   20.02.2025 Virksomhetsleder Bjørn Kristian Bråten </vt:lpstr>
      <vt:lpstr>PowerPoint-presentasjon</vt:lpstr>
      <vt:lpstr>PowerPoint-presentasjon</vt:lpstr>
      <vt:lpstr>Medarbeidere – de viktigste vi har Virksomheten Eiendom og infrastruktur består av totalt 19,75 årsverk:  7 driftsoperatører, 6,8 årsverk 10 renholdere, 8,25 årsverk Rådgiver/ saksbehandler teknisk Avdelingsleder drift Avdelingsleder renhold Fagansvarlig Vann og Avløp Daglig leder Norefjell Vann og avløpsselskap (ansatt i kommunen, leies ut til NVA) Virksomhets- og Prosjektleder   4 ansatte inngår i teknisk vakt, 1 uke hver året rundt. Sikre liv, helse, ytre miljø og samfunnskritiske anlegg/funksjoner.   </vt:lpstr>
      <vt:lpstr>Forventninger fra publikum  Alle skal alltid ha nok og reint vann i krana  Møkka skal bli borte  Fremkommelige, trygge veier  Rene bygg  Trygge formålsbygg og uteområder  Døgnet rundt – året rundt    </vt:lpstr>
      <vt:lpstr>Vann og Avløp  Forklaring farger:  Kommunale anlegg NVA AS sine anlegg Norefjell RA    </vt:lpstr>
      <vt:lpstr>Kommunalt område og NVA Sitt område  KK eier og drifter VA nettet fra Norefjellveien - Slettemoen  NVA AS eier ledningsnettet på Norefjell og fra Norefjellveien til Snersrud  KK drifter NVA sine anlegg etter en egen driftsavtale med NVA    - NVA kjøper drikkevann og rensetjenester for en pris pr m3    - NVA betaler separat en årlig kompensasjon for administrasjon  Det er to separate gebyrsoner i Krødsherad kommune    1) Kommunale abonnenter    2) NVA`s abonnenter      </vt:lpstr>
      <vt:lpstr>Selvkost og nøkkeltall  Vann og avløp er selvkostøkonomi:  Gebyrene skal dekke samlede drifts og investerings kostnader  Gebyrene kan ikke brukes til andre kommunale  oppgaver  Over- eller underskudd føres på egne selvkostfond, separat for hvert selvkostområde. Selvkostfondet skal jevnes ut over 5 år.      </vt:lpstr>
      <vt:lpstr>Norefjell RA – Økonomisk sammenheng   - Norefjell RA har to eiere og kunder       - Krødsherad kommune 68 %       - Sigdal kommune 32 %  - Hver for seg kan de to kommunene fakturere videre til sine selskaper /   abonnenter -  Eks: NVA kjøper rensetjenester av Krødsherad, som kommunen igjen     kjøper av Norefjell RA  - Sigdal kommune har betalt sin andel av investeringen ( ca 42 millioner kr ) -NVA betaler årlig et refusjonsbeløp til Krødsherad for sin andel av investeringen (ca 5 millioner kr )       </vt:lpstr>
      <vt:lpstr>Norefjell RA – drift og gebyrer  - Driftsutgifter er relativt stabile uavhengig av mengde avløpsvann  - Gebyrene beregnes ved å dele kostnader på antall m3 levert  - Fordelt levert mengde i 2024  - NVA  91%  - KK       5%  - Sigdal 4%        - Det er derfor positivt for avløpsgebyrer til innbyggere i Krødsherad om Sigdal kommune leverer mer avløpsvann      </vt:lpstr>
      <vt:lpstr>NVA - Nøkkeltall  NVA har:  - 1061 abonnenter på vannforsyning og 1126 abonnenter på avløp.  - Herav flere sameier er registrert som 1 abn. – med over 500 boenheter samlet  - Kostnader i drift i 2024 på ca. 25 millioner kroner.        </vt:lpstr>
      <vt:lpstr>Krødsherad kommune - Nøkkeltall  KK har:  - 724 abonnenter på vannforsyning og 506 abonnenter på avløp.  - Driftsinntekter i 2024 for  - Offentlig vann ca. 6 millioner kroner - Offentlig avløp ca 16 millioner kroner, inklusive    - 1) NVA sine kjøp av rensing på Norefjell RA på 6,3 millioner kr    - 2) Refusjon av NVA sine investering på Norefjell RA, ca 5 millioner kr.    - Krødsherad abonnenter står for ca 4,7 millioner kr    - Norefjell RA ca 7 millioner kr          </vt:lpstr>
      <vt:lpstr>Kommunedelplan VA – Behov og økonomiske konsekvenser  - I mars 2023 vedtok kommunestyre kommunedelplan vann, avløp, overvann og vannmiljø - Denne presenterer tiltak og investeringsbehov for de neste 10 – 20 årene - https://www.krodsherad.kommune.no/tjenester/kommunaltekniske-tjenester/vann-og-avlop/kommunedelplan-for-vann-avlop-overvann-og-vannmiljo/ - Det er beregnet ca 15 millioner kroner i årlige investeringsbehov - Utført og påstartet en del fra 2023:   - Utskifting av dårlige kummer, utskifting av dårlig ledning       Byåsen, Sanering/renovering av VA på klokkarplassen          trykkøkning Noresund  - Skiftet 3 kloakkpumpestasjoner                   - Utskifting av vannledning Bjøre – Ødegården          </vt:lpstr>
      <vt:lpstr>Kommunale veier  54 kilometer kommunal vei     </vt:lpstr>
      <vt:lpstr>Drift av kommunale veier   - Vinterdrift    - Brøyting utføres på egne avtaler på 6 roder 2021 – 2027    - Strøing utføres på egen avtale. En avtale på hele kommunen 2021-    2027  - Brøyter Renseanlegg, pumpestasjoner og vannverk på Noresund i    egenregi - Rammeavtale på gravetjenester tilknyttet vei. Varighet 2022 – 2024(2026) - Utfører øvrige vedlikeholdsoppgaver på vei i egenregi. Lapping, skraping, stikkrennetining mm. Utføres av mannskaper fra VA eller Bygg.  - Driftsramme 2025: Ca 4 millioner kr, vinterdrift utgjør ca 2,7 av dette. - Investeringsbudsjett: ca. 1,5 millioner kr pr år i økonomiplanperiode          </vt:lpstr>
      <vt:lpstr>Kommunale Bygg  Formålsbygg   Kombinerte bygg formål/næring  Utleieboliger m/vedtak  Utleieboliger u/vedtak      </vt:lpstr>
      <vt:lpstr>Kommunehuset svømmehall Skole/samfunnshus x 2 Barnehage x 2 Kryllingheimenanlegget Brannstasjon/teknisk Nordekk Norefjellporten Lensmannsgården K4 Rekkehus x 2 Tomannsboliger x 3 Leiligheter 4 Enebolig 4 Tråkkemaskingarasje, Klubbhus, Pakkhuset på Krøderbanen Frivillighetssentralen og smia på Noresund Alle bygg tilknyttet VA:  Høydebasseng 3, renseanlegg 2, trykkforsterekere vann, kloakkpumestasjoner        </vt:lpstr>
      <vt:lpstr>Drift av kommunale bygg  -  3 driftsoperatører som drifter kommunale bygg    - Egne ansatte med Tømrer, rørlegger og elektro kompetanse    - Rammeavtaler på tømrer, rørlegger, elektro og ventilasjon for større og mer        komplekse oppgaver. - Saksbehandler ivaretar dialog og avtaler med leietakere både privat og næring   - ca 100 leieavtaler   - ca 10 millioner pr år leieinntekter   - Driftsramme 2025: Ca 11,5 millioner kr, Energi, kommunale avgifter og forsikring utgjør 7,5 av disse - Investeringsbudsjett: ca. 4 millioner kr pr år i økonomiplanperioden (uten de store prosjektene (skoler og brannstasjon)          </vt:lpstr>
      <vt:lpstr>Renhold – Ny avdeling under EIE fra 1.1.2025  Renhold har frem til og med 2024 tilhørt den enkelte virksomhet og deres budsjetter.  Det har til tider vært bruk av vikar på enkelte formålsbygg, mens det på andre bygg er ledig kapasitet Utfordrende å utvikle renholdere når dette ikke er primær oppgaver til virksomheten Ulik praksis mht til arbeidsklær, rutiner kvalitetssikring.   Å samle renholderne under en paraply har ført til:  Strukturendring, frigitt tid til kjernevirksomhetene i livsløp Ny stilling som avdelingsleder under Eiendom &amp; Infrastruktur Avdelingsleder skal også utføre rollen som renholder ca 50/50 Lite eller ingen praktiske endringer i hverdagen for de fleste renholderne Renholderne skal fortsatt ha sine faste formålsbygg, men det legges opp til flåtestyring ved behov, både gi hjelp til andre og få hjelp på eget bygg. Skape mer robusthet, ved fravær Legge til rette for enhetlig behandling av ansatte Styrke identitet og arbeidsmiljø Likebehandling kurs og utdanning Styrke internkontrollrutiner med fokus på NS-Insta 800        </vt:lpstr>
      <vt:lpstr>Renhold av kommunale bygg  -  10  (8,25 årsverk) renholdsoperatører som utfører renhold på følgende kommunale bygg     - Kryllingheimen   - Skoler, samfunnshus    - Kommunehus og svømmehallen, samt badevakt ved denne   - Begge barnehagene   - Norefjellporten, legekontor, kontor og næring   - Frivilighetssentralen og Lensmannsgårdne   - Norefjell Nett ( kjøper tjenesten av oss)   - Ny skole, idrettshall og brann/teknisk (under oppføring)  - Driftsramme 2025(overføres fra livsløp i første tertial): Ca 6 millioner kr         </vt:lpstr>
      <vt:lpstr>Prosjekter – Pågående - Kommende - Krødsherad Barneskole med flerbrukshall – pågår. Tas i bruk 1.1.2026 - Brannstasjon/Teknisk sentral – pågår. Tas i bruk 1.1.2026 - Krødsherad Ungdomsskole- prosjektering – Pågår. Konkurransegrunnlag høst 2025 - Småhus – pågår. Tas i bruk senest 1.9.2025 - Leineseter avløpsledning (NVA prosjekt, kommunal prosjektledelse) Oppstart ca 1. Mai - GS Vei Norekrysset – Norefjellveien Oppstart ca.1 Mai - Midlertidig ungdomskole – konkurranse vår 2025 - Returpunkter færre –større. Skistua tatt i bruk, Norelia ferdig vår 2025 - VA prosjekter - En del mindre prosjekter som kjøres på rammeavtaler - Flytteprosess skole. Krøderen – Noresund, Krøderen – Midlertidighet, Krøderen –lager.        </vt:lpstr>
      <vt:lpstr>Utfordringer  - Kapasitet, prosjektering – prosjektledelse - Knappe ressurser ut over ordinær drift. For eksempel til å bistå velforeninger, flyktningetjenesten osv. - Forventnings gap i drift mot innbyggere - brukere - Gebyr økninger på VA – sammenheng med utbedringer og skjerpede krav - Uavklart lager situasjon, og lager til skolemateriell i midlertidighet             </vt:lpstr>
      <vt:lpstr>Verbal oppdrag budsjett 2025  - Lokale bedrifter i anbud  -Status   - Effektivisering teknisk -TØRN  - Tanker  - Status      </vt:lpstr>
      <vt:lpstr>TØRN – Prosjekt i Eiendom og Infrastruktur  Gjennomført avdelingsmøte for oppstart.   Virksomhetsleder har satt opp punkter for kartlegging og tiltak. Mål å ha omforente punkter i avdelingen før påske.  T – Tjeneste  Ø – Økonomi  R  - Ressurser   N – Nytte       .          </vt:lpstr>
      <vt:lpstr>Foreløpig – Formål – Kartlegging – Tiltak  1. Tjeneste Formål: Sikre at tjenestene i teknisk sektor leveres effektivt og oppfyller brukernes behov. • Kartlegging: o Hvilke tjenester leveres av teknisk sektor (vei, vann/avløp, renhold, byggdrift, renovasjon, park og plass. Mm.)? o Hvordan oppleves tjenestene av innbyggere og brukere? (brukerundersøkelser, klager, tilbakemeldinger) o Finn flaskehalser eller problemområder som forsinker eller reduserer kvaliteten på tjenestene. • Tiltak: o Digitalisere serviceforespørsler og rapporteringssystemer. o Prioritere tjenester med høy samfunnsnytte og brukertilfredshet. o Evaluere responstid for ulike oppgaver og etablere standarder for tjenestekvalitet. ________________________________________         .          </vt:lpstr>
      <vt:lpstr>Foreløpig – Formål – Kartlegging – Tiltak  2. Økonomi Formål: Analysere og optimalisere kostnadene knyttet til drift av teknisk sektor. • Kartlegging: o Hva er de største kostnadsdriverne (personell, utstyr, vedlikehold, serviceavtaler)? o Hvordan fordeles ressursene mellom ulike tjenesteområder i teknisk sektor? o Hvor er det økonomisk ineffektivitet, f.eks. overforbruk av ressurser eller feil investeringer? • Tiltak: o Implementere energieffektive løsninger (LED-belysning, optimalisering av vannbruk). o Evaluere vedlikeholdsintervaller – overgang fra reaktivt til forebyggende vedlikehold. o Sammenligne oss med andre kommuner for å identifisere beste praksis og redusere kostnader.         .          </vt:lpstr>
      <vt:lpstr>Foreløpig – Formål – Kartlegging – Tiltak  3. Ressurser Formål: Utnytte driftsoperatører, renholdere og utstyr effektivt. • Kartlegging: o Hvilken kompetanse og kapasitet har driftsoperatørene og renholderne? o Hvordan fordeles arbeidsoppgavene? Er det overlapping eller underutnyttelse? o Er utstyret tilpasset behovet, og er det riktig vedlikeholdt? • Tiltak: o Kompetanseheving: Tilby kurs i ny teknologi eller effektive arbeidsmetoder. o Optimalisere ansvarsområder og arbeidsfordeling for å sikre jevn arbeidsbelastning. o Bruke teknologi som sensorer eller GPS-sporing for å forbedre ressursplanleggingen. o Vurdere samarbeid mellom kommuner for å dele ressurser (f.eks. spesialutstyr).         .          </vt:lpstr>
      <vt:lpstr>Foreløpig – Formål – Kartlegging – Tiltak  4. Nytte Formål: Måle effekten av teknisk sektors tjenester på innbyggere, miljø og samfunn. • Kartlegging: o Hva er de målbare effektene av tjenestene (trygge veier, rent drikkevann, fungerende avløp, rene bygg)? o Hvordan oppfattes verdien av tjenestene av innbyggere og andre aktører? o Har teknisk sektor bidratt til bærekraftsmålene i kommunen? • Tiltak: o Definere konkrete måleindikatorer, f.eks. redusert klimagassutslipp, antall henvendelser løst innen tidsfrister. o Øke innbyggerinvolvering gjennom åpne plattformer for tilbakemeldinger. o Evaluere tjenestenes langsiktige innvirkning, f.eks. hvordan bedre vedlikehold av va nettet reduserer uventede lekkasjer.           .          </vt:lpstr>
      <vt:lpstr>TØRN – Veien videre  Hvordan implementere tilpasningen? 1. Oppstartsmøte, (etter omforente punkter) Involver ledelse, driftsoperatører og andre nøkkelpersoner for å forklare TØRN-rammeverket og få innspill. 2. Dataanalyse: Samle inn data fra driftssystemer, økonomirapporter og brukerundersøkelser. 3. Handlingsplan: Utarbeid konkrete tiltak for hvert område (T, Ø, R, N) og fordel ansvar. 4. Evaluering: Sett opp faste evalueringspunkter for å måle fremdrift og justere tiltak.  Med denne tilnærmingen vil kommunen få en helhetlig forståelse av hvordan Eiendom og infrastruktur fungerer og identifisere konkrete områder for effektivisering.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Evaluering partssamarbeidet 2023</dc:title>
  <dc:creator>Gunnar Loe</dc:creator>
  <cp:lastModifiedBy>Cicilie Gammenthaler Bøsei</cp:lastModifiedBy>
  <cp:revision>15</cp:revision>
  <cp:lastPrinted>2023-12-18T09:03:01Z</cp:lastPrinted>
  <dcterms:created xsi:type="dcterms:W3CDTF">2023-10-25T19:15:31Z</dcterms:created>
  <dcterms:modified xsi:type="dcterms:W3CDTF">2025-02-27T08:18:19Z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0x0101002FD534E9EF0CBC46AD2E9744C7F4D05B</vt:lpwstr>
  </property>
</Properties>
</file>